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Lst>
  <p:notesMasterIdLst>
    <p:notesMasterId r:id="rId26"/>
  </p:notesMasterIdLst>
  <p:sldIdLst>
    <p:sldId id="256" r:id="rId2"/>
    <p:sldId id="339" r:id="rId3"/>
    <p:sldId id="297" r:id="rId4"/>
    <p:sldId id="346" r:id="rId5"/>
    <p:sldId id="364" r:id="rId6"/>
    <p:sldId id="368" r:id="rId7"/>
    <p:sldId id="347" r:id="rId8"/>
    <p:sldId id="367" r:id="rId9"/>
    <p:sldId id="349" r:id="rId10"/>
    <p:sldId id="365" r:id="rId11"/>
    <p:sldId id="366" r:id="rId12"/>
    <p:sldId id="354" r:id="rId13"/>
    <p:sldId id="355" r:id="rId14"/>
    <p:sldId id="332" r:id="rId15"/>
    <p:sldId id="360" r:id="rId16"/>
    <p:sldId id="340" r:id="rId17"/>
    <p:sldId id="337" r:id="rId18"/>
    <p:sldId id="338" r:id="rId19"/>
    <p:sldId id="361" r:id="rId20"/>
    <p:sldId id="359" r:id="rId21"/>
    <p:sldId id="358" r:id="rId22"/>
    <p:sldId id="350" r:id="rId23"/>
    <p:sldId id="362" r:id="rId24"/>
    <p:sldId id="363" r:id="rId2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0D5"/>
          </a:solidFill>
        </a:fill>
      </a:tcStyle>
    </a:wholeTbl>
    <a:band2H>
      <a:tcTxStyle/>
      <a:tcStyle>
        <a:tcBdr/>
        <a:fill>
          <a:solidFill>
            <a:srgbClr val="EBF0EB"/>
          </a:solidFill>
        </a:fill>
      </a:tcStyle>
    </a:band2H>
    <a:firstCol>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DF0"/>
          </a:solidFill>
        </a:fill>
      </a:tcStyle>
    </a:wholeTbl>
    <a:band2H>
      <a:tcTxStyle/>
      <a:tcStyle>
        <a:tcBdr/>
        <a:fill>
          <a:solidFill>
            <a:srgbClr val="F1F6F8"/>
          </a:solidFill>
        </a:fill>
      </a:tcStyle>
    </a:band2H>
    <a:firstCol>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E5E5"/>
          </a:solidFill>
        </a:fill>
      </a:tcStyle>
    </a:wholeTbl>
    <a:band2H>
      <a:tcTxStyle/>
      <a:tcStyle>
        <a:tcBdr/>
        <a:fill>
          <a:solidFill>
            <a:srgbClr val="FBF3F3"/>
          </a:solidFill>
        </a:fill>
      </a:tcStyle>
    </a:band2H>
    <a:firstCol>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Rockwell"/>
          <a:ea typeface="Rockwell"/>
          <a:cs typeface="Rockwel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Rockwell"/>
          <a:ea typeface="Rockwell"/>
          <a:cs typeface="Rockwel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Rockwell"/>
          <a:ea typeface="Rockwell"/>
          <a:cs typeface="Rockwel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Rockwell"/>
          <a:ea typeface="Rockwell"/>
          <a:cs typeface="Rockwel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84"/>
    <p:restoredTop sz="94694"/>
  </p:normalViewPr>
  <p:slideViewPr>
    <p:cSldViewPr snapToGrid="0" snapToObjects="1">
      <p:cViewPr varScale="1">
        <p:scale>
          <a:sx n="121" d="100"/>
          <a:sy n="121" d="100"/>
        </p:scale>
        <p:origin x="968" y="176"/>
      </p:cViewPr>
      <p:guideLst/>
    </p:cSldViewPr>
  </p:slideViewPr>
  <p:outlineViewPr>
    <p:cViewPr>
      <p:scale>
        <a:sx n="33" d="100"/>
        <a:sy n="33" d="100"/>
      </p:scale>
      <p:origin x="0" y="-760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4E9D7B-3DEF-4936-8033-1C9E0B5BB5F2}"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8ED961D-6A6B-4722-B7BD-FE77B8C21782}">
      <dgm:prSet/>
      <dgm:spPr/>
      <dgm:t>
        <a:bodyPr/>
        <a:lstStyle/>
        <a:p>
          <a:r>
            <a:rPr lang="en-US"/>
            <a:t>PROJECT GOAL: Working with a comprehensive group of stakeholder representatives from both the tree care industry and the MOK stakeholder community, develop guidelines and BMPs for tree care near MOK nesting sites. </a:t>
          </a:r>
        </a:p>
      </dgm:t>
    </dgm:pt>
    <dgm:pt modelId="{0CB3F374-4C2A-4015-A5C6-A7C05144393F}" type="parTrans" cxnId="{9896C9B0-B67A-45A0-B181-FCC08D8A6C3B}">
      <dgm:prSet/>
      <dgm:spPr/>
      <dgm:t>
        <a:bodyPr/>
        <a:lstStyle/>
        <a:p>
          <a:endParaRPr lang="en-US"/>
        </a:p>
      </dgm:t>
    </dgm:pt>
    <dgm:pt modelId="{EEEE1322-6D51-4B1A-A6A4-F20B00A51010}" type="sibTrans" cxnId="{9896C9B0-B67A-45A0-B181-FCC08D8A6C3B}">
      <dgm:prSet/>
      <dgm:spPr/>
      <dgm:t>
        <a:bodyPr/>
        <a:lstStyle/>
        <a:p>
          <a:endParaRPr lang="en-US"/>
        </a:p>
      </dgm:t>
    </dgm:pt>
    <dgm:pt modelId="{2E486BC0-7959-4A00-92DC-A084F5609A8F}">
      <dgm:prSet/>
      <dgm:spPr/>
      <dgm:t>
        <a:bodyPr/>
        <a:lstStyle/>
        <a:p>
          <a:r>
            <a:rPr lang="en-US"/>
            <a:t>Provide training for the tree care industry for these guidelines and practices so that they will become established as common professional practice wherever white terns nest in trees. </a:t>
          </a:r>
        </a:p>
      </dgm:t>
    </dgm:pt>
    <dgm:pt modelId="{17026447-7FF2-405B-8EFA-365F4F020440}" type="parTrans" cxnId="{F21121ED-00C4-47AF-A9CA-96BD99F1B4BE}">
      <dgm:prSet/>
      <dgm:spPr/>
      <dgm:t>
        <a:bodyPr/>
        <a:lstStyle/>
        <a:p>
          <a:endParaRPr lang="en-US"/>
        </a:p>
      </dgm:t>
    </dgm:pt>
    <dgm:pt modelId="{5DD37144-AD44-4270-8933-AC565D1ED9DF}" type="sibTrans" cxnId="{F21121ED-00C4-47AF-A9CA-96BD99F1B4BE}">
      <dgm:prSet/>
      <dgm:spPr/>
      <dgm:t>
        <a:bodyPr/>
        <a:lstStyle/>
        <a:p>
          <a:endParaRPr lang="en-US"/>
        </a:p>
      </dgm:t>
    </dgm:pt>
    <dgm:pt modelId="{44C9F6C5-2DBB-4BAC-98F8-DA4F739BF6F8}">
      <dgm:prSet/>
      <dgm:spPr/>
      <dgm:t>
        <a:bodyPr/>
        <a:lstStyle/>
        <a:p>
          <a:r>
            <a:rPr lang="en-US"/>
            <a:t>Guidelines and BMPs are now widely available and accessible for tree care practitioners, the MOK community, and the lay community alike.</a:t>
          </a:r>
        </a:p>
      </dgm:t>
    </dgm:pt>
    <dgm:pt modelId="{3542E4A8-6F90-42A0-9E33-196D151BC128}" type="parTrans" cxnId="{7449733C-6795-4AE5-A0B6-829BC9AD882C}">
      <dgm:prSet/>
      <dgm:spPr/>
      <dgm:t>
        <a:bodyPr/>
        <a:lstStyle/>
        <a:p>
          <a:endParaRPr lang="en-US"/>
        </a:p>
      </dgm:t>
    </dgm:pt>
    <dgm:pt modelId="{50EB5488-9504-4624-AF2D-130EDFDA80A5}" type="sibTrans" cxnId="{7449733C-6795-4AE5-A0B6-829BC9AD882C}">
      <dgm:prSet/>
      <dgm:spPr/>
      <dgm:t>
        <a:bodyPr/>
        <a:lstStyle/>
        <a:p>
          <a:endParaRPr lang="en-US"/>
        </a:p>
      </dgm:t>
    </dgm:pt>
    <dgm:pt modelId="{5D79B265-F757-457C-AB78-6F397CD8C85E}">
      <dgm:prSet/>
      <dgm:spPr/>
      <dgm:t>
        <a:bodyPr/>
        <a:lstStyle/>
        <a:p>
          <a:r>
            <a:rPr lang="en-US"/>
            <a:t>Training for tree care practitioners were carried out during the project’s Kaulunani grant period. </a:t>
          </a:r>
        </a:p>
      </dgm:t>
    </dgm:pt>
    <dgm:pt modelId="{273C1914-AEC8-4145-B342-BF4DC7ED9ED5}" type="parTrans" cxnId="{24E5215F-2468-4168-95BC-7388AFFD31C8}">
      <dgm:prSet/>
      <dgm:spPr/>
      <dgm:t>
        <a:bodyPr/>
        <a:lstStyle/>
        <a:p>
          <a:endParaRPr lang="en-US"/>
        </a:p>
      </dgm:t>
    </dgm:pt>
    <dgm:pt modelId="{C304FC7B-1B0D-40B5-BD15-EA127A63BBF8}" type="sibTrans" cxnId="{24E5215F-2468-4168-95BC-7388AFFD31C8}">
      <dgm:prSet/>
      <dgm:spPr/>
      <dgm:t>
        <a:bodyPr/>
        <a:lstStyle/>
        <a:p>
          <a:endParaRPr lang="en-US"/>
        </a:p>
      </dgm:t>
    </dgm:pt>
    <dgm:pt modelId="{3824482F-5DE5-49D8-9116-3C34D9D5E497}">
      <dgm:prSet/>
      <dgm:spPr/>
      <dgm:t>
        <a:bodyPr/>
        <a:lstStyle/>
        <a:p>
          <a:r>
            <a:rPr lang="en-US"/>
            <a:t>The guidelines and BMPs are fostering improved cooperation between the tree industry and MOK community, facilitating the ability of tree care practitioners to get their work done more efficiently and effectively, at the same time that tern populations are fostered and protected.</a:t>
          </a:r>
        </a:p>
      </dgm:t>
    </dgm:pt>
    <dgm:pt modelId="{0898A854-ADF0-443A-B919-749AB244EEC1}" type="parTrans" cxnId="{D1BCEF7B-16FC-4D99-B155-3DA028576E24}">
      <dgm:prSet/>
      <dgm:spPr/>
      <dgm:t>
        <a:bodyPr/>
        <a:lstStyle/>
        <a:p>
          <a:endParaRPr lang="en-US"/>
        </a:p>
      </dgm:t>
    </dgm:pt>
    <dgm:pt modelId="{89F624F4-ABDA-4CB8-92D5-C4BDBB0F79FD}" type="sibTrans" cxnId="{D1BCEF7B-16FC-4D99-B155-3DA028576E24}">
      <dgm:prSet/>
      <dgm:spPr/>
      <dgm:t>
        <a:bodyPr/>
        <a:lstStyle/>
        <a:p>
          <a:endParaRPr lang="en-US"/>
        </a:p>
      </dgm:t>
    </dgm:pt>
    <dgm:pt modelId="{91D47D91-E52D-0D46-94D7-D3E4B21480BE}" type="pres">
      <dgm:prSet presAssocID="{A54E9D7B-3DEF-4936-8033-1C9E0B5BB5F2}" presName="linear" presStyleCnt="0">
        <dgm:presLayoutVars>
          <dgm:animLvl val="lvl"/>
          <dgm:resizeHandles val="exact"/>
        </dgm:presLayoutVars>
      </dgm:prSet>
      <dgm:spPr/>
    </dgm:pt>
    <dgm:pt modelId="{D8C00CFA-6247-704B-A05B-905279A4E9BF}" type="pres">
      <dgm:prSet presAssocID="{58ED961D-6A6B-4722-B7BD-FE77B8C21782}" presName="parentText" presStyleLbl="node1" presStyleIdx="0" presStyleCnt="5">
        <dgm:presLayoutVars>
          <dgm:chMax val="0"/>
          <dgm:bulletEnabled val="1"/>
        </dgm:presLayoutVars>
      </dgm:prSet>
      <dgm:spPr/>
    </dgm:pt>
    <dgm:pt modelId="{8BE06604-7FBC-1C42-9CBB-EFDF121B01CB}" type="pres">
      <dgm:prSet presAssocID="{EEEE1322-6D51-4B1A-A6A4-F20B00A51010}" presName="spacer" presStyleCnt="0"/>
      <dgm:spPr/>
    </dgm:pt>
    <dgm:pt modelId="{7D51306E-258D-334F-A157-E403A0A61CD2}" type="pres">
      <dgm:prSet presAssocID="{2E486BC0-7959-4A00-92DC-A084F5609A8F}" presName="parentText" presStyleLbl="node1" presStyleIdx="1" presStyleCnt="5">
        <dgm:presLayoutVars>
          <dgm:chMax val="0"/>
          <dgm:bulletEnabled val="1"/>
        </dgm:presLayoutVars>
      </dgm:prSet>
      <dgm:spPr/>
    </dgm:pt>
    <dgm:pt modelId="{D21787A9-8A50-AE48-97C9-9BCB4B80F72A}" type="pres">
      <dgm:prSet presAssocID="{5DD37144-AD44-4270-8933-AC565D1ED9DF}" presName="spacer" presStyleCnt="0"/>
      <dgm:spPr/>
    </dgm:pt>
    <dgm:pt modelId="{025DC48C-121B-8D44-BCF8-B9E342F200B8}" type="pres">
      <dgm:prSet presAssocID="{44C9F6C5-2DBB-4BAC-98F8-DA4F739BF6F8}" presName="parentText" presStyleLbl="node1" presStyleIdx="2" presStyleCnt="5">
        <dgm:presLayoutVars>
          <dgm:chMax val="0"/>
          <dgm:bulletEnabled val="1"/>
        </dgm:presLayoutVars>
      </dgm:prSet>
      <dgm:spPr/>
    </dgm:pt>
    <dgm:pt modelId="{F64ED8BD-A5A3-4C49-A9C9-2AF355C237E7}" type="pres">
      <dgm:prSet presAssocID="{50EB5488-9504-4624-AF2D-130EDFDA80A5}" presName="spacer" presStyleCnt="0"/>
      <dgm:spPr/>
    </dgm:pt>
    <dgm:pt modelId="{B41A9B38-0C14-6A4D-BF7E-01AD6FEC341A}" type="pres">
      <dgm:prSet presAssocID="{5D79B265-F757-457C-AB78-6F397CD8C85E}" presName="parentText" presStyleLbl="node1" presStyleIdx="3" presStyleCnt="5">
        <dgm:presLayoutVars>
          <dgm:chMax val="0"/>
          <dgm:bulletEnabled val="1"/>
        </dgm:presLayoutVars>
      </dgm:prSet>
      <dgm:spPr/>
    </dgm:pt>
    <dgm:pt modelId="{E99CE1AB-1F6C-3D44-8755-F9C8676C1A29}" type="pres">
      <dgm:prSet presAssocID="{C304FC7B-1B0D-40B5-BD15-EA127A63BBF8}" presName="spacer" presStyleCnt="0"/>
      <dgm:spPr/>
    </dgm:pt>
    <dgm:pt modelId="{7A622EE8-8F02-0047-99BF-7762F920AAD8}" type="pres">
      <dgm:prSet presAssocID="{3824482F-5DE5-49D8-9116-3C34D9D5E497}" presName="parentText" presStyleLbl="node1" presStyleIdx="4" presStyleCnt="5">
        <dgm:presLayoutVars>
          <dgm:chMax val="0"/>
          <dgm:bulletEnabled val="1"/>
        </dgm:presLayoutVars>
      </dgm:prSet>
      <dgm:spPr/>
    </dgm:pt>
  </dgm:ptLst>
  <dgm:cxnLst>
    <dgm:cxn modelId="{EE09AC0D-A2D2-DE43-9E92-19C951063A9F}" type="presOf" srcId="{2E486BC0-7959-4A00-92DC-A084F5609A8F}" destId="{7D51306E-258D-334F-A157-E403A0A61CD2}" srcOrd="0" destOrd="0" presId="urn:microsoft.com/office/officeart/2005/8/layout/vList2"/>
    <dgm:cxn modelId="{7449733C-6795-4AE5-A0B6-829BC9AD882C}" srcId="{A54E9D7B-3DEF-4936-8033-1C9E0B5BB5F2}" destId="{44C9F6C5-2DBB-4BAC-98F8-DA4F739BF6F8}" srcOrd="2" destOrd="0" parTransId="{3542E4A8-6F90-42A0-9E33-196D151BC128}" sibTransId="{50EB5488-9504-4624-AF2D-130EDFDA80A5}"/>
    <dgm:cxn modelId="{059C2956-41A8-B04B-A0EB-279B8B29C7AC}" type="presOf" srcId="{A54E9D7B-3DEF-4936-8033-1C9E0B5BB5F2}" destId="{91D47D91-E52D-0D46-94D7-D3E4B21480BE}" srcOrd="0" destOrd="0" presId="urn:microsoft.com/office/officeart/2005/8/layout/vList2"/>
    <dgm:cxn modelId="{24E5215F-2468-4168-95BC-7388AFFD31C8}" srcId="{A54E9D7B-3DEF-4936-8033-1C9E0B5BB5F2}" destId="{5D79B265-F757-457C-AB78-6F397CD8C85E}" srcOrd="3" destOrd="0" parTransId="{273C1914-AEC8-4145-B342-BF4DC7ED9ED5}" sibTransId="{C304FC7B-1B0D-40B5-BD15-EA127A63BBF8}"/>
    <dgm:cxn modelId="{DEE75E6D-A1C2-124B-ACA9-2DACBC6A7215}" type="presOf" srcId="{58ED961D-6A6B-4722-B7BD-FE77B8C21782}" destId="{D8C00CFA-6247-704B-A05B-905279A4E9BF}" srcOrd="0" destOrd="0" presId="urn:microsoft.com/office/officeart/2005/8/layout/vList2"/>
    <dgm:cxn modelId="{D1BCEF7B-16FC-4D99-B155-3DA028576E24}" srcId="{A54E9D7B-3DEF-4936-8033-1C9E0B5BB5F2}" destId="{3824482F-5DE5-49D8-9116-3C34D9D5E497}" srcOrd="4" destOrd="0" parTransId="{0898A854-ADF0-443A-B919-749AB244EEC1}" sibTransId="{89F624F4-ABDA-4CB8-92D5-C4BDBB0F79FD}"/>
    <dgm:cxn modelId="{6AA2ED7F-7512-E049-BCC8-148616371CE7}" type="presOf" srcId="{3824482F-5DE5-49D8-9116-3C34D9D5E497}" destId="{7A622EE8-8F02-0047-99BF-7762F920AAD8}" srcOrd="0" destOrd="0" presId="urn:microsoft.com/office/officeart/2005/8/layout/vList2"/>
    <dgm:cxn modelId="{D043BD96-186D-994D-8547-2BBE9256184A}" type="presOf" srcId="{44C9F6C5-2DBB-4BAC-98F8-DA4F739BF6F8}" destId="{025DC48C-121B-8D44-BCF8-B9E342F200B8}" srcOrd="0" destOrd="0" presId="urn:microsoft.com/office/officeart/2005/8/layout/vList2"/>
    <dgm:cxn modelId="{9896C9B0-B67A-45A0-B181-FCC08D8A6C3B}" srcId="{A54E9D7B-3DEF-4936-8033-1C9E0B5BB5F2}" destId="{58ED961D-6A6B-4722-B7BD-FE77B8C21782}" srcOrd="0" destOrd="0" parTransId="{0CB3F374-4C2A-4015-A5C6-A7C05144393F}" sibTransId="{EEEE1322-6D51-4B1A-A6A4-F20B00A51010}"/>
    <dgm:cxn modelId="{0C93FED6-C6C8-874F-AA66-E80BB67A196A}" type="presOf" srcId="{5D79B265-F757-457C-AB78-6F397CD8C85E}" destId="{B41A9B38-0C14-6A4D-BF7E-01AD6FEC341A}" srcOrd="0" destOrd="0" presId="urn:microsoft.com/office/officeart/2005/8/layout/vList2"/>
    <dgm:cxn modelId="{F21121ED-00C4-47AF-A9CA-96BD99F1B4BE}" srcId="{A54E9D7B-3DEF-4936-8033-1C9E0B5BB5F2}" destId="{2E486BC0-7959-4A00-92DC-A084F5609A8F}" srcOrd="1" destOrd="0" parTransId="{17026447-7FF2-405B-8EFA-365F4F020440}" sibTransId="{5DD37144-AD44-4270-8933-AC565D1ED9DF}"/>
    <dgm:cxn modelId="{533E6D17-0615-D040-BED3-E76E987557F4}" type="presParOf" srcId="{91D47D91-E52D-0D46-94D7-D3E4B21480BE}" destId="{D8C00CFA-6247-704B-A05B-905279A4E9BF}" srcOrd="0" destOrd="0" presId="urn:microsoft.com/office/officeart/2005/8/layout/vList2"/>
    <dgm:cxn modelId="{9AFD5B3A-9284-F441-AA13-0C85BCAC9E98}" type="presParOf" srcId="{91D47D91-E52D-0D46-94D7-D3E4B21480BE}" destId="{8BE06604-7FBC-1C42-9CBB-EFDF121B01CB}" srcOrd="1" destOrd="0" presId="urn:microsoft.com/office/officeart/2005/8/layout/vList2"/>
    <dgm:cxn modelId="{4C4DE815-8AEE-994E-8445-2BB6A4A702DC}" type="presParOf" srcId="{91D47D91-E52D-0D46-94D7-D3E4B21480BE}" destId="{7D51306E-258D-334F-A157-E403A0A61CD2}" srcOrd="2" destOrd="0" presId="urn:microsoft.com/office/officeart/2005/8/layout/vList2"/>
    <dgm:cxn modelId="{823E5629-84FD-8C4F-AF34-E948D6C619CD}" type="presParOf" srcId="{91D47D91-E52D-0D46-94D7-D3E4B21480BE}" destId="{D21787A9-8A50-AE48-97C9-9BCB4B80F72A}" srcOrd="3" destOrd="0" presId="urn:microsoft.com/office/officeart/2005/8/layout/vList2"/>
    <dgm:cxn modelId="{E9E2AA27-BED6-4D4C-B1D8-B60FA764AA21}" type="presParOf" srcId="{91D47D91-E52D-0D46-94D7-D3E4B21480BE}" destId="{025DC48C-121B-8D44-BCF8-B9E342F200B8}" srcOrd="4" destOrd="0" presId="urn:microsoft.com/office/officeart/2005/8/layout/vList2"/>
    <dgm:cxn modelId="{A9001877-DC38-4043-A358-3F949B4BCE67}" type="presParOf" srcId="{91D47D91-E52D-0D46-94D7-D3E4B21480BE}" destId="{F64ED8BD-A5A3-4C49-A9C9-2AF355C237E7}" srcOrd="5" destOrd="0" presId="urn:microsoft.com/office/officeart/2005/8/layout/vList2"/>
    <dgm:cxn modelId="{5B7159D5-5E83-1346-9E73-5BC581A41872}" type="presParOf" srcId="{91D47D91-E52D-0D46-94D7-D3E4B21480BE}" destId="{B41A9B38-0C14-6A4D-BF7E-01AD6FEC341A}" srcOrd="6" destOrd="0" presId="urn:microsoft.com/office/officeart/2005/8/layout/vList2"/>
    <dgm:cxn modelId="{80EE826B-06F3-F74A-9AD9-CD97BE1950A3}" type="presParOf" srcId="{91D47D91-E52D-0D46-94D7-D3E4B21480BE}" destId="{E99CE1AB-1F6C-3D44-8755-F9C8676C1A29}" srcOrd="7" destOrd="0" presId="urn:microsoft.com/office/officeart/2005/8/layout/vList2"/>
    <dgm:cxn modelId="{5B5E2B81-32B5-2640-B136-2F4FC83CDC05}" type="presParOf" srcId="{91D47D91-E52D-0D46-94D7-D3E4B21480BE}" destId="{7A622EE8-8F02-0047-99BF-7762F920AAD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00CFA-6247-704B-A05B-905279A4E9BF}">
      <dsp:nvSpPr>
        <dsp:cNvPr id="0" name=""/>
        <dsp:cNvSpPr/>
      </dsp:nvSpPr>
      <dsp:spPr>
        <a:xfrm>
          <a:off x="0" y="374036"/>
          <a:ext cx="5184184" cy="92781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PROJECT GOAL: Working with a comprehensive group of stakeholder representatives from both the tree care industry and the MOK stakeholder community, develop guidelines and BMPs for tree care near MOK nesting sites. </a:t>
          </a:r>
        </a:p>
      </dsp:txBody>
      <dsp:txXfrm>
        <a:off x="45292" y="419328"/>
        <a:ext cx="5093600" cy="837226"/>
      </dsp:txXfrm>
    </dsp:sp>
    <dsp:sp modelId="{7D51306E-258D-334F-A157-E403A0A61CD2}">
      <dsp:nvSpPr>
        <dsp:cNvPr id="0" name=""/>
        <dsp:cNvSpPr/>
      </dsp:nvSpPr>
      <dsp:spPr>
        <a:xfrm>
          <a:off x="0" y="1339286"/>
          <a:ext cx="5184184" cy="927810"/>
        </a:xfrm>
        <a:prstGeom prst="roundRect">
          <a:avLst/>
        </a:prstGeom>
        <a:gradFill rotWithShape="0">
          <a:gsLst>
            <a:gs pos="0">
              <a:schemeClr val="accent2">
                <a:hueOff val="1930128"/>
                <a:satOff val="3530"/>
                <a:lumOff val="1471"/>
                <a:alphaOff val="0"/>
                <a:satMod val="103000"/>
                <a:lumMod val="102000"/>
                <a:tint val="94000"/>
              </a:schemeClr>
            </a:gs>
            <a:gs pos="50000">
              <a:schemeClr val="accent2">
                <a:hueOff val="1930128"/>
                <a:satOff val="3530"/>
                <a:lumOff val="1471"/>
                <a:alphaOff val="0"/>
                <a:satMod val="110000"/>
                <a:lumMod val="100000"/>
                <a:shade val="100000"/>
              </a:schemeClr>
            </a:gs>
            <a:gs pos="100000">
              <a:schemeClr val="accent2">
                <a:hueOff val="1930128"/>
                <a:satOff val="3530"/>
                <a:lumOff val="1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Provide training for the tree care industry for these guidelines and practices so that they will become established as common professional practice wherever white terns nest in trees. </a:t>
          </a:r>
        </a:p>
      </dsp:txBody>
      <dsp:txXfrm>
        <a:off x="45292" y="1384578"/>
        <a:ext cx="5093600" cy="837226"/>
      </dsp:txXfrm>
    </dsp:sp>
    <dsp:sp modelId="{025DC48C-121B-8D44-BCF8-B9E342F200B8}">
      <dsp:nvSpPr>
        <dsp:cNvPr id="0" name=""/>
        <dsp:cNvSpPr/>
      </dsp:nvSpPr>
      <dsp:spPr>
        <a:xfrm>
          <a:off x="0" y="2304536"/>
          <a:ext cx="5184184" cy="927810"/>
        </a:xfrm>
        <a:prstGeom prst="roundRect">
          <a:avLst/>
        </a:prstGeom>
        <a:gradFill rotWithShape="0">
          <a:gsLst>
            <a:gs pos="0">
              <a:schemeClr val="accent2">
                <a:hueOff val="3860257"/>
                <a:satOff val="7060"/>
                <a:lumOff val="2941"/>
                <a:alphaOff val="0"/>
                <a:satMod val="103000"/>
                <a:lumMod val="102000"/>
                <a:tint val="94000"/>
              </a:schemeClr>
            </a:gs>
            <a:gs pos="50000">
              <a:schemeClr val="accent2">
                <a:hueOff val="3860257"/>
                <a:satOff val="7060"/>
                <a:lumOff val="2941"/>
                <a:alphaOff val="0"/>
                <a:satMod val="110000"/>
                <a:lumMod val="100000"/>
                <a:shade val="100000"/>
              </a:schemeClr>
            </a:gs>
            <a:gs pos="100000">
              <a:schemeClr val="accent2">
                <a:hueOff val="3860257"/>
                <a:satOff val="7060"/>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Guidelines and BMPs are now widely available and accessible for tree care practitioners, the MOK community, and the lay community alike.</a:t>
          </a:r>
        </a:p>
      </dsp:txBody>
      <dsp:txXfrm>
        <a:off x="45292" y="2349828"/>
        <a:ext cx="5093600" cy="837226"/>
      </dsp:txXfrm>
    </dsp:sp>
    <dsp:sp modelId="{B41A9B38-0C14-6A4D-BF7E-01AD6FEC341A}">
      <dsp:nvSpPr>
        <dsp:cNvPr id="0" name=""/>
        <dsp:cNvSpPr/>
      </dsp:nvSpPr>
      <dsp:spPr>
        <a:xfrm>
          <a:off x="0" y="3269786"/>
          <a:ext cx="5184184" cy="927810"/>
        </a:xfrm>
        <a:prstGeom prst="roundRect">
          <a:avLst/>
        </a:prstGeom>
        <a:gradFill rotWithShape="0">
          <a:gsLst>
            <a:gs pos="0">
              <a:schemeClr val="accent2">
                <a:hueOff val="5790385"/>
                <a:satOff val="10590"/>
                <a:lumOff val="4412"/>
                <a:alphaOff val="0"/>
                <a:satMod val="103000"/>
                <a:lumMod val="102000"/>
                <a:tint val="94000"/>
              </a:schemeClr>
            </a:gs>
            <a:gs pos="50000">
              <a:schemeClr val="accent2">
                <a:hueOff val="5790385"/>
                <a:satOff val="10590"/>
                <a:lumOff val="4412"/>
                <a:alphaOff val="0"/>
                <a:satMod val="110000"/>
                <a:lumMod val="100000"/>
                <a:shade val="100000"/>
              </a:schemeClr>
            </a:gs>
            <a:gs pos="100000">
              <a:schemeClr val="accent2">
                <a:hueOff val="5790385"/>
                <a:satOff val="10590"/>
                <a:lumOff val="4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Training for tree care practitioners were carried out during the project’s Kaulunani grant period. </a:t>
          </a:r>
        </a:p>
      </dsp:txBody>
      <dsp:txXfrm>
        <a:off x="45292" y="3315078"/>
        <a:ext cx="5093600" cy="837226"/>
      </dsp:txXfrm>
    </dsp:sp>
    <dsp:sp modelId="{7A622EE8-8F02-0047-99BF-7762F920AAD8}">
      <dsp:nvSpPr>
        <dsp:cNvPr id="0" name=""/>
        <dsp:cNvSpPr/>
      </dsp:nvSpPr>
      <dsp:spPr>
        <a:xfrm>
          <a:off x="0" y="4235036"/>
          <a:ext cx="5184184" cy="927810"/>
        </a:xfrm>
        <a:prstGeom prst="roundRect">
          <a:avLst/>
        </a:prstGeom>
        <a:gradFill rotWithShape="0">
          <a:gsLst>
            <a:gs pos="0">
              <a:schemeClr val="accent2">
                <a:hueOff val="7720514"/>
                <a:satOff val="14120"/>
                <a:lumOff val="5882"/>
                <a:alphaOff val="0"/>
                <a:satMod val="103000"/>
                <a:lumMod val="102000"/>
                <a:tint val="94000"/>
              </a:schemeClr>
            </a:gs>
            <a:gs pos="50000">
              <a:schemeClr val="accent2">
                <a:hueOff val="7720514"/>
                <a:satOff val="14120"/>
                <a:lumOff val="5882"/>
                <a:alphaOff val="0"/>
                <a:satMod val="110000"/>
                <a:lumMod val="100000"/>
                <a:shade val="100000"/>
              </a:schemeClr>
            </a:gs>
            <a:gs pos="100000">
              <a:schemeClr val="accent2">
                <a:hueOff val="7720514"/>
                <a:satOff val="14120"/>
                <a:lumOff val="58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The guidelines and BMPs are fostering improved cooperation between the tree industry and MOK community, facilitating the ability of tree care practitioners to get their work done more efficiently and effectively, at the same time that tern populations are fostered and protected.</a:t>
          </a:r>
        </a:p>
      </dsp:txBody>
      <dsp:txXfrm>
        <a:off x="45292" y="4280328"/>
        <a:ext cx="5093600" cy="8372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143000" y="685800"/>
            <a:ext cx="4572000" cy="3429000"/>
          </a:xfrm>
          <a:prstGeom prst="rect">
            <a:avLst/>
          </a:prstGeom>
        </p:spPr>
        <p:txBody>
          <a:bodyPr/>
          <a:lstStyle/>
          <a:p>
            <a:endParaRPr/>
          </a:p>
        </p:txBody>
      </p:sp>
      <p:sp>
        <p:nvSpPr>
          <p:cNvPr id="120" name="Shape 12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hape 153"/>
          <p:cNvSpPr>
            <a:spLocks noGrp="1" noRot="1" noChangeAspect="1" noTextEdit="1"/>
          </p:cNvSpPr>
          <p:nvPr>
            <p:ph type="sldImg"/>
          </p:nvPr>
        </p:nvSpPr>
        <p:spPr/>
      </p:sp>
      <p:sp>
        <p:nvSpPr>
          <p:cNvPr id="25602" name="Shape 154"/>
          <p:cNvSpPr>
            <a:spLocks noGrp="1"/>
          </p:cNvSpPr>
          <p:nvPr>
            <p:ph type="body" sz="quarter" idx="1"/>
          </p:nvPr>
        </p:nvSpPr>
        <p:spPr/>
        <p:txBody>
          <a:bodyPr/>
          <a:lstStyle/>
          <a:p>
            <a:pPr marL="228600" indent="-228600" eaLnBrk="1" hangingPunct="1">
              <a:spcBef>
                <a:spcPct val="0"/>
              </a:spcBef>
              <a:buFontTx/>
              <a:buAutoNum type="arabicPeriod"/>
            </a:pPr>
            <a:r>
              <a:rPr lang="x-none" altLang="x-none">
                <a:solidFill>
                  <a:srgbClr val="000000"/>
                </a:solidFill>
              </a:rPr>
              <a:t>“our resident genius when it comes to all things seabirds”</a:t>
            </a:r>
          </a:p>
          <a:p>
            <a:pPr marL="685800" lvl="1" indent="-228600" eaLnBrk="1" hangingPunct="1">
              <a:spcBef>
                <a:spcPct val="0"/>
              </a:spcBef>
              <a:buFontTx/>
              <a:buAutoNum type="arabicPeriod"/>
            </a:pPr>
            <a:r>
              <a:rPr lang="x-none" altLang="x-none">
                <a:solidFill>
                  <a:srgbClr val="000000"/>
                </a:solidFill>
              </a:rPr>
              <a:t>Keith – He is the reason it was designated the official bird of honolulu. He has worked on countless projects for seabird conservation</a:t>
            </a:r>
          </a:p>
          <a:p>
            <a:pPr marL="685800" lvl="1" indent="-228600" eaLnBrk="1" hangingPunct="1">
              <a:spcBef>
                <a:spcPct val="0"/>
              </a:spcBef>
              <a:buFontTx/>
              <a:buAutoNum type="arabicPeriod"/>
            </a:pPr>
            <a:r>
              <a:rPr lang="x-none" altLang="x-none">
                <a:solidFill>
                  <a:srgbClr val="000000"/>
                </a:solidFill>
              </a:rPr>
              <a:t>Christine has helped with conservation planning, was instrumental in setting up the first manu-o-K</a:t>
            </a:r>
            <a:r>
              <a:rPr lang="x-none" altLang="x-none" sz="800">
                <a:solidFill>
                  <a:srgbClr val="000000"/>
                </a:solidFill>
              </a:rPr>
              <a:t>ū festival in May, and has created the Oahu Seabird Group</a:t>
            </a:r>
          </a:p>
          <a:p>
            <a:pPr marL="228600" indent="-228600" eaLnBrk="1" hangingPunct="1">
              <a:spcBef>
                <a:spcPct val="0"/>
              </a:spcBef>
              <a:buFontTx/>
              <a:buAutoNum type="arabicPeriod"/>
            </a:pPr>
            <a:r>
              <a:rPr lang="x-none" altLang="x-none" sz="800">
                <a:solidFill>
                  <a:srgbClr val="000000"/>
                </a:solidFill>
              </a:rPr>
              <a:t>Eric was responsible for the 2003 study of this population. He is also in charge of the current monitoring efforts to estimate the population number and to map nests for tree trimmers to avoid conflicts with white terns</a:t>
            </a:r>
          </a:p>
        </p:txBody>
      </p:sp>
    </p:spTree>
    <p:extLst>
      <p:ext uri="{BB962C8B-B14F-4D97-AF65-F5344CB8AC3E}">
        <p14:creationId xmlns:p14="http://schemas.microsoft.com/office/powerpoint/2010/main" val="120676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“tern enthusiasts”</a:t>
            </a:r>
          </a:p>
        </p:txBody>
      </p:sp>
    </p:spTree>
    <p:extLst>
      <p:ext uri="{BB962C8B-B14F-4D97-AF65-F5344CB8AC3E}">
        <p14:creationId xmlns:p14="http://schemas.microsoft.com/office/powerpoint/2010/main" val="98496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6842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029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0122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vert="horz" lIns="91440" tIns="45720" rIns="91440" bIns="45720" rtlCol="0"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en-US"/>
              <a:t>Click to edit Master subtitle style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12/3/22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12/3/22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8A87A34-81AB-432B-8DAE-1953F412C126}" type="datetimeFigureOut">
              <a:rPr lang="en-US" smtClean="0"/>
              <a:pPr/>
              <a:t>12/3/22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1974487976"/>
      </p:ext>
    </p:extLst>
  </p:cSld>
  <p:clrMap bg1="dk1" tx1="lt1" bg2="dk2"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facebook.com/lesliejeandemeuse/videos/451900349790007"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lesliejeandemeuse/videos/1077241116231270"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youtu.be/6cFI87u-I1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hyperlink" Target="https://www.facebook.com/groups/whiteterncitizenscience/permalink/2342181299284204/"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ctrTitle"/>
          </p:nvPr>
        </p:nvSpPr>
        <p:spPr>
          <a:xfrm>
            <a:off x="228600" y="152400"/>
            <a:ext cx="8763000" cy="2514600"/>
          </a:xfrm>
          <a:prstGeom prst="rect">
            <a:avLst/>
          </a:prstGeom>
        </p:spPr>
        <p:txBody>
          <a:bodyPr anchor="ctr"/>
          <a:lstStyle/>
          <a:p>
            <a:pPr algn="ctr">
              <a:defRPr sz="4000"/>
            </a:pPr>
            <a:r>
              <a:rPr dirty="0"/>
              <a:t>Hui Manu-o-Kū </a:t>
            </a:r>
            <a:br>
              <a:rPr dirty="0"/>
            </a:br>
            <a:r>
              <a:rPr lang="haw-US" sz="3600" dirty="0"/>
              <a:t>December 2022 Meetup</a:t>
            </a:r>
            <a:endParaRPr dirty="0"/>
          </a:p>
        </p:txBody>
      </p:sp>
      <p:sp>
        <p:nvSpPr>
          <p:cNvPr id="123" name="Shape 123"/>
          <p:cNvSpPr>
            <a:spLocks noGrp="1"/>
          </p:cNvSpPr>
          <p:nvPr>
            <p:ph type="subTitle" idx="1"/>
          </p:nvPr>
        </p:nvSpPr>
        <p:spPr>
          <a:xfrm>
            <a:off x="1752600" y="3352800"/>
            <a:ext cx="5638800" cy="1752600"/>
          </a:xfrm>
          <a:prstGeom prst="rect">
            <a:avLst/>
          </a:prstGeom>
        </p:spPr>
        <p:txBody>
          <a:bodyPr>
            <a:normAutofit/>
          </a:bodyPr>
          <a:lstStyle/>
          <a:p>
            <a:pPr algn="ctr">
              <a:defRPr sz="2900"/>
            </a:pPr>
            <a:r>
              <a:rPr lang="en-US" i="1" dirty="0">
                <a:latin typeface="Arial Narrow" charset="0"/>
                <a:ea typeface="Arial Narrow" charset="0"/>
                <a:cs typeface="Arial Narrow" charset="0"/>
              </a:rPr>
              <a:t>“To enhance awareness, appreciation, understanding and conservation of </a:t>
            </a:r>
            <a:r>
              <a:rPr lang="en-US" i="1" dirty="0" err="1">
                <a:latin typeface="Arial Narrow" charset="0"/>
                <a:ea typeface="Arial Narrow" charset="0"/>
                <a:cs typeface="Arial Narrow" charset="0"/>
              </a:rPr>
              <a:t>manu</a:t>
            </a:r>
            <a:r>
              <a:rPr lang="en-US" i="1" dirty="0">
                <a:latin typeface="Arial Narrow" charset="0"/>
                <a:ea typeface="Arial Narrow" charset="0"/>
                <a:cs typeface="Arial Narrow" charset="0"/>
              </a:rPr>
              <a:t>-o-</a:t>
            </a:r>
            <a:r>
              <a:rPr lang="en-US" i="1" dirty="0" err="1">
                <a:latin typeface="Arial Narrow" charset="0"/>
                <a:ea typeface="Arial Narrow" charset="0"/>
                <a:cs typeface="Arial Narrow" charset="0"/>
              </a:rPr>
              <a:t>Kū</a:t>
            </a:r>
            <a:r>
              <a:rPr lang="en-US" i="1" dirty="0">
                <a:latin typeface="Arial Narrow" charset="0"/>
                <a:ea typeface="Arial Narrow" charset="0"/>
                <a:cs typeface="Arial Narrow" charset="0"/>
              </a:rPr>
              <a:t>.”</a:t>
            </a:r>
          </a:p>
        </p:txBody>
      </p:sp>
      <p:pic>
        <p:nvPicPr>
          <p:cNvPr id="4" name="image10.jpg"/>
          <p:cNvPicPr>
            <a:picLocks noChangeAspect="1"/>
          </p:cNvPicPr>
          <p:nvPr/>
        </p:nvPicPr>
        <p:blipFill>
          <a:blip r:embed="rId2">
            <a:alphaModFix amt="25000"/>
          </a:blip>
          <a:stretch>
            <a:fillRect/>
          </a:stretch>
        </p:blipFill>
        <p:spPr>
          <a:xfrm>
            <a:off x="38100" y="-9206"/>
            <a:ext cx="9144000" cy="6867206"/>
          </a:xfrm>
          <a:prstGeom prst="rect">
            <a:avLst/>
          </a:prstGeom>
          <a:ln w="12700">
            <a:miter lim="400000"/>
          </a:ln>
          <a:effectLst>
            <a:outerShdw blurRad="50800" dist="50800" dir="5400000" algn="ctr" rotWithShape="0">
              <a:srgbClr val="000000"/>
            </a:outerShdw>
          </a:effectLst>
        </p:spPr>
      </p:pic>
      <p:pic>
        <p:nvPicPr>
          <p:cNvPr id="3" name="Picture 2" descr="Calendar&#10;&#10;Description automatically generated with medium confidence">
            <a:extLst>
              <a:ext uri="{FF2B5EF4-FFF2-40B4-BE49-F238E27FC236}">
                <a16:creationId xmlns:a16="http://schemas.microsoft.com/office/drawing/2014/main" id="{35AA6418-8037-2D9C-0F03-86A97EE44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3406" y="4676248"/>
            <a:ext cx="2228194" cy="22299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01522"/>
          </a:xfrm>
        </p:spPr>
        <p:txBody>
          <a:bodyPr>
            <a:normAutofit/>
          </a:bodyPr>
          <a:lstStyle/>
          <a:p>
            <a:pPr algn="ctr"/>
            <a:r>
              <a:rPr lang="en-US" dirty="0"/>
              <a:t>Integrating with ArcGIS Tools</a:t>
            </a:r>
          </a:p>
        </p:txBody>
      </p:sp>
      <p:sp>
        <p:nvSpPr>
          <p:cNvPr id="3" name="Content Placeholder 2"/>
          <p:cNvSpPr>
            <a:spLocks noGrp="1"/>
          </p:cNvSpPr>
          <p:nvPr>
            <p:ph idx="1"/>
          </p:nvPr>
        </p:nvSpPr>
        <p:spPr>
          <a:xfrm>
            <a:off x="628650" y="6021328"/>
            <a:ext cx="7886700" cy="531753"/>
          </a:xfrm>
        </p:spPr>
        <p:txBody>
          <a:bodyPr>
            <a:normAutofit fontScale="85000" lnSpcReduction="20000"/>
          </a:bodyPr>
          <a:lstStyle/>
          <a:p>
            <a:pPr marL="0" indent="0" algn="ctr">
              <a:buNone/>
            </a:pPr>
            <a:r>
              <a:rPr lang="en-US" dirty="0"/>
              <a:t>Greater capability to interact with the data collected on White Tern breeding activity.</a:t>
            </a:r>
          </a:p>
          <a:p>
            <a:pPr marL="342900" lvl="1" indent="0">
              <a:buNone/>
            </a:pPr>
            <a:endParaRPr lang="en-US" dirty="0"/>
          </a:p>
        </p:txBody>
      </p:sp>
      <p:pic>
        <p:nvPicPr>
          <p:cNvPr id="5" name="Picture 4" descr="Graphical user interface, map&#10;&#10;Description automatically generated">
            <a:extLst>
              <a:ext uri="{FF2B5EF4-FFF2-40B4-BE49-F238E27FC236}">
                <a16:creationId xmlns:a16="http://schemas.microsoft.com/office/drawing/2014/main" id="{C2A453BC-2F99-D008-ECE6-120CD2BC2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144" y="1166649"/>
            <a:ext cx="7549712" cy="4584910"/>
          </a:xfrm>
          <a:prstGeom prst="rect">
            <a:avLst/>
          </a:prstGeom>
        </p:spPr>
      </p:pic>
    </p:spTree>
    <p:extLst>
      <p:ext uri="{BB962C8B-B14F-4D97-AF65-F5344CB8AC3E}">
        <p14:creationId xmlns:p14="http://schemas.microsoft.com/office/powerpoint/2010/main" val="2648515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01522"/>
          </a:xfrm>
        </p:spPr>
        <p:txBody>
          <a:bodyPr>
            <a:normAutofit/>
          </a:bodyPr>
          <a:lstStyle/>
          <a:p>
            <a:pPr algn="ctr"/>
            <a:r>
              <a:rPr lang="en-US" dirty="0"/>
              <a:t>Integrating with ArcGIS Tools</a:t>
            </a:r>
          </a:p>
        </p:txBody>
      </p:sp>
      <p:sp>
        <p:nvSpPr>
          <p:cNvPr id="3" name="Content Placeholder 2"/>
          <p:cNvSpPr>
            <a:spLocks noGrp="1"/>
          </p:cNvSpPr>
          <p:nvPr>
            <p:ph idx="1"/>
          </p:nvPr>
        </p:nvSpPr>
        <p:spPr>
          <a:xfrm>
            <a:off x="628650" y="6021328"/>
            <a:ext cx="7886700" cy="531753"/>
          </a:xfrm>
        </p:spPr>
        <p:txBody>
          <a:bodyPr>
            <a:normAutofit fontScale="85000" lnSpcReduction="20000"/>
          </a:bodyPr>
          <a:lstStyle/>
          <a:p>
            <a:pPr marL="0" indent="0" algn="ctr">
              <a:buNone/>
            </a:pPr>
            <a:r>
              <a:rPr lang="en-US" dirty="0"/>
              <a:t>Greater capability to interact with the data collected on White Tern breeding activity.</a:t>
            </a:r>
          </a:p>
          <a:p>
            <a:pPr marL="342900" lvl="1" indent="0">
              <a:buNone/>
            </a:pPr>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CFEB4E5B-D7B0-6C62-D262-DCDDC69AB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166649"/>
            <a:ext cx="7772400" cy="4721629"/>
          </a:xfrm>
          <a:prstGeom prst="rect">
            <a:avLst/>
          </a:prstGeom>
        </p:spPr>
      </p:pic>
    </p:spTree>
    <p:extLst>
      <p:ext uri="{BB962C8B-B14F-4D97-AF65-F5344CB8AC3E}">
        <p14:creationId xmlns:p14="http://schemas.microsoft.com/office/powerpoint/2010/main" val="2299487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695579"/>
          </a:xfrm>
        </p:spPr>
        <p:txBody>
          <a:bodyPr>
            <a:normAutofit/>
          </a:bodyPr>
          <a:lstStyle/>
          <a:p>
            <a:pPr algn="ctr"/>
            <a:r>
              <a:rPr lang="en-US" sz="3200" dirty="0"/>
              <a:t>Night Roosters</a:t>
            </a:r>
          </a:p>
        </p:txBody>
      </p:sp>
      <p:pic>
        <p:nvPicPr>
          <p:cNvPr id="9" name="Picture 8" descr="A rooster on a fence&#10;&#10;Description automatically generated with medium confidence">
            <a:extLst>
              <a:ext uri="{FF2B5EF4-FFF2-40B4-BE49-F238E27FC236}">
                <a16:creationId xmlns:a16="http://schemas.microsoft.com/office/drawing/2014/main" id="{00880DB1-3D62-2407-C386-3B372D7D7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5023" y="1493783"/>
            <a:ext cx="3124200" cy="4495800"/>
          </a:xfrm>
          <a:prstGeom prst="rect">
            <a:avLst/>
          </a:prstGeom>
        </p:spPr>
      </p:pic>
      <p:pic>
        <p:nvPicPr>
          <p:cNvPr id="11" name="Picture 10" descr="A picture containing tree, outdoor, vegetable&#10;&#10;Description automatically generated">
            <a:extLst>
              <a:ext uri="{FF2B5EF4-FFF2-40B4-BE49-F238E27FC236}">
                <a16:creationId xmlns:a16="http://schemas.microsoft.com/office/drawing/2014/main" id="{57D61325-0770-87BC-E1C6-56B572681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1721" y="1493782"/>
            <a:ext cx="3371851" cy="4495801"/>
          </a:xfrm>
          <a:prstGeom prst="rect">
            <a:avLst/>
          </a:prstGeom>
        </p:spPr>
      </p:pic>
      <p:sp>
        <p:nvSpPr>
          <p:cNvPr id="12" name="TextBox 11">
            <a:extLst>
              <a:ext uri="{FF2B5EF4-FFF2-40B4-BE49-F238E27FC236}">
                <a16:creationId xmlns:a16="http://schemas.microsoft.com/office/drawing/2014/main" id="{65923A70-7C04-3EFD-93C9-E967BAE14385}"/>
              </a:ext>
            </a:extLst>
          </p:cNvPr>
          <p:cNvSpPr txBox="1"/>
          <p:nvPr/>
        </p:nvSpPr>
        <p:spPr>
          <a:xfrm>
            <a:off x="1823184" y="6123543"/>
            <a:ext cx="859531" cy="461665"/>
          </a:xfrm>
          <a:prstGeom prst="rect">
            <a:avLst/>
          </a:prstGeom>
          <a:noFill/>
        </p:spPr>
        <p:txBody>
          <a:bodyPr wrap="none" rtlCol="0">
            <a:spAutoFit/>
          </a:bodyPr>
          <a:lstStyle/>
          <a:p>
            <a:r>
              <a:rPr lang="en-US" sz="2400" dirty="0">
                <a:solidFill>
                  <a:schemeClr val="tx1"/>
                </a:solidFill>
                <a:latin typeface="+mj-lt"/>
              </a:rPr>
              <a:t>This. </a:t>
            </a:r>
          </a:p>
        </p:txBody>
      </p:sp>
      <p:sp>
        <p:nvSpPr>
          <p:cNvPr id="14" name="TextBox 13">
            <a:extLst>
              <a:ext uri="{FF2B5EF4-FFF2-40B4-BE49-F238E27FC236}">
                <a16:creationId xmlns:a16="http://schemas.microsoft.com/office/drawing/2014/main" id="{4C700EE6-8C06-3CA3-0AE1-3382ECDF7936}"/>
              </a:ext>
            </a:extLst>
          </p:cNvPr>
          <p:cNvSpPr txBox="1"/>
          <p:nvPr/>
        </p:nvSpPr>
        <p:spPr>
          <a:xfrm>
            <a:off x="6268109" y="6138041"/>
            <a:ext cx="1614650" cy="461665"/>
          </a:xfrm>
          <a:prstGeom prst="rect">
            <a:avLst/>
          </a:prstGeom>
          <a:noFill/>
        </p:spPr>
        <p:txBody>
          <a:bodyPr wrap="square">
            <a:spAutoFit/>
          </a:bodyPr>
          <a:lstStyle/>
          <a:p>
            <a:r>
              <a:rPr lang="en-US" sz="2400" dirty="0">
                <a:solidFill>
                  <a:schemeClr val="tx1"/>
                </a:solidFill>
                <a:latin typeface="+mj-lt"/>
              </a:rPr>
              <a:t>Not this.</a:t>
            </a:r>
          </a:p>
        </p:txBody>
      </p:sp>
    </p:spTree>
    <p:extLst>
      <p:ext uri="{BB962C8B-B14F-4D97-AF65-F5344CB8AC3E}">
        <p14:creationId xmlns:p14="http://schemas.microsoft.com/office/powerpoint/2010/main" val="1447631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05262" y="6081227"/>
            <a:ext cx="5078103" cy="506292"/>
          </a:xfrm>
          <a:prstGeom prst="rect">
            <a:avLst/>
          </a:prstGeom>
          <a:noFill/>
        </p:spPr>
        <p:txBody>
          <a:bodyPr wrap="square" rtlCol="0">
            <a:spAutoFit/>
          </a:bodyPr>
          <a:lstStyle/>
          <a:p>
            <a:pPr>
              <a:lnSpc>
                <a:spcPct val="150000"/>
              </a:lnSpc>
            </a:pPr>
            <a:r>
              <a:rPr lang="en-US" sz="2000" dirty="0">
                <a:solidFill>
                  <a:schemeClr val="accent4"/>
                </a:solidFill>
                <a:latin typeface="+mj-lt"/>
              </a:rPr>
              <a:t>Breeding Trees / </a:t>
            </a:r>
            <a:r>
              <a:rPr lang="en-US" sz="2000" dirty="0">
                <a:solidFill>
                  <a:srgbClr val="FF0000"/>
                </a:solidFill>
                <a:latin typeface="+mj-lt"/>
              </a:rPr>
              <a:t>Night Roosting Trees</a:t>
            </a:r>
          </a:p>
        </p:txBody>
      </p:sp>
      <p:sp>
        <p:nvSpPr>
          <p:cNvPr id="2" name="Title 1"/>
          <p:cNvSpPr>
            <a:spLocks noGrp="1"/>
          </p:cNvSpPr>
          <p:nvPr>
            <p:ph type="title"/>
          </p:nvPr>
        </p:nvSpPr>
        <p:spPr>
          <a:xfrm>
            <a:off x="628650" y="175838"/>
            <a:ext cx="7886700" cy="695579"/>
          </a:xfrm>
        </p:spPr>
        <p:txBody>
          <a:bodyPr>
            <a:normAutofit/>
          </a:bodyPr>
          <a:lstStyle/>
          <a:p>
            <a:pPr algn="ctr"/>
            <a:r>
              <a:rPr lang="en-US" sz="3200" dirty="0"/>
              <a:t>Night Roosting</a:t>
            </a:r>
          </a:p>
        </p:txBody>
      </p:sp>
      <p:pic>
        <p:nvPicPr>
          <p:cNvPr id="10" name="Content Placeholder 9">
            <a:extLst>
              <a:ext uri="{FF2B5EF4-FFF2-40B4-BE49-F238E27FC236}">
                <a16:creationId xmlns:a16="http://schemas.microsoft.com/office/drawing/2014/main" id="{E5D4CAD7-915C-A8C6-32F1-29ADAA806B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3733" y="973965"/>
            <a:ext cx="7189567" cy="5004714"/>
          </a:xfrm>
        </p:spPr>
      </p:pic>
    </p:spTree>
    <p:extLst>
      <p:ext uri="{BB962C8B-B14F-4D97-AF65-F5344CB8AC3E}">
        <p14:creationId xmlns:p14="http://schemas.microsoft.com/office/powerpoint/2010/main" val="1508518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CEAF95-A7A1-4CD0-B8FC-6BC1B8DFB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6696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411BB69E-EE7C-46E6-81A1-CE2CC3714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4411" y="859111"/>
            <a:ext cx="2576719" cy="1325563"/>
          </a:xfrm>
        </p:spPr>
        <p:txBody>
          <a:bodyPr vert="horz" lIns="91440" tIns="45720" rIns="91440" bIns="45720" rtlCol="0" anchor="ctr">
            <a:noAutofit/>
          </a:bodyPr>
          <a:lstStyle/>
          <a:p>
            <a:pPr lvl="1" algn="l" rtl="0">
              <a:lnSpc>
                <a:spcPct val="90000"/>
              </a:lnSpc>
              <a:spcBef>
                <a:spcPct val="0"/>
              </a:spcBef>
            </a:pPr>
            <a:r>
              <a:rPr lang="en-US" kern="1200" dirty="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rPr>
              <a:t>In 2019 the Aloha Arborist Association and Hui MOK partnered under a </a:t>
            </a:r>
            <a:r>
              <a:rPr lang="en-US" kern="1200" dirty="0" err="1">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rPr>
              <a:t>Kaulunani</a:t>
            </a:r>
            <a:r>
              <a:rPr lang="en-US" kern="1200" dirty="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rPr>
              <a:t> Grant to develop tern-sensitive tree care guidelines and BMP’s </a:t>
            </a:r>
            <a:br>
              <a:rPr lang="en-US" kern="1200" dirty="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rPr>
            </a:br>
            <a:endParaRPr lang="en-US" kern="1200" dirty="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endParaRPr>
          </a:p>
        </p:txBody>
      </p:sp>
      <p:sp>
        <p:nvSpPr>
          <p:cNvPr id="8" name="TextBox 7">
            <a:extLst>
              <a:ext uri="{FF2B5EF4-FFF2-40B4-BE49-F238E27FC236}">
                <a16:creationId xmlns:a16="http://schemas.microsoft.com/office/drawing/2014/main" id="{426400D6-349C-1FFD-193A-3ED25A0DB1A5}"/>
              </a:ext>
            </a:extLst>
          </p:cNvPr>
          <p:cNvSpPr txBox="1"/>
          <p:nvPr/>
        </p:nvSpPr>
        <p:spPr>
          <a:xfrm>
            <a:off x="654411" y="2766218"/>
            <a:ext cx="2162361" cy="1325563"/>
          </a:xfrm>
          <a:prstGeom prst="rect">
            <a:avLst/>
          </a:prstGeom>
        </p:spPr>
        <p:txBody>
          <a:bodyPr vert="horz" lIns="91440" tIns="45720" rIns="91440" bIns="45720" rtlCol="0">
            <a:normAutofit/>
          </a:bodyPr>
          <a:lstStyle/>
          <a:p>
            <a:pPr hangingPunct="1">
              <a:lnSpc>
                <a:spcPct val="90000"/>
              </a:lnSpc>
              <a:spcAft>
                <a:spcPts val="600"/>
              </a:spcAft>
            </a:pPr>
            <a:r>
              <a:rPr lang="en-US" i="1" kern="1200" dirty="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rPr>
              <a:t>Is it time to revisit training for trimmers on the tree guidelines and </a:t>
            </a:r>
            <a:r>
              <a:rPr lang="en-US" i="1" kern="1200" dirty="0" err="1">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rPr>
              <a:t>BMPʻs</a:t>
            </a:r>
            <a:r>
              <a:rPr lang="en-US" i="1" kern="1200" dirty="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rPr>
              <a:t>?</a:t>
            </a:r>
          </a:p>
        </p:txBody>
      </p:sp>
      <p:pic>
        <p:nvPicPr>
          <p:cNvPr id="7" name="Content Placeholder 6" descr="A picture containing text, bird, parrot&#10;&#10;Description automatically generated">
            <a:extLst>
              <a:ext uri="{FF2B5EF4-FFF2-40B4-BE49-F238E27FC236}">
                <a16:creationId xmlns:a16="http://schemas.microsoft.com/office/drawing/2014/main" id="{BCB62AAE-C30F-9827-0141-53BF02AE61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58083" y="643464"/>
            <a:ext cx="4331506" cy="5571072"/>
          </a:xfrm>
          <a:prstGeom prst="rect">
            <a:avLst/>
          </a:prstGeom>
        </p:spPr>
      </p:pic>
    </p:spTree>
    <p:extLst>
      <p:ext uri="{BB962C8B-B14F-4D97-AF65-F5344CB8AC3E}">
        <p14:creationId xmlns:p14="http://schemas.microsoft.com/office/powerpoint/2010/main" val="1679524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FA8D94-FA8C-4EC4-8E7F-67255CEE2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809" y="0"/>
            <a:ext cx="6093190"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18330C1-DEA8-4DDD-81BA-98551E000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050810"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5916" y="640076"/>
            <a:ext cx="2198490" cy="5536882"/>
          </a:xfrm>
        </p:spPr>
        <p:txBody>
          <a:bodyPr anchor="ctr">
            <a:normAutofit/>
          </a:bodyPr>
          <a:lstStyle/>
          <a:p>
            <a:pPr lvl="1" defTabSz="685800" rtl="0">
              <a:lnSpc>
                <a:spcPct val="90000"/>
              </a:lnSpc>
              <a:spcBef>
                <a:spcPct val="0"/>
              </a:spcBef>
            </a:pPr>
            <a:r>
              <a:rPr lang="en-US" sz="2600">
                <a:solidFill>
                  <a:schemeClr val="tx1"/>
                </a:solidFill>
              </a:rPr>
              <a:t>Aloha Arborist Association and Hui MOK partnered under a Kaulunani Grant to develop tern-sensitive tree care guidelines and BMP’s </a:t>
            </a:r>
            <a:br>
              <a:rPr lang="en-US" sz="2600">
                <a:solidFill>
                  <a:schemeClr val="tx1"/>
                </a:solidFill>
              </a:rPr>
            </a:br>
            <a:endParaRPr lang="en-US" sz="2600">
              <a:solidFill>
                <a:schemeClr val="tx1"/>
              </a:solidFill>
            </a:endParaRPr>
          </a:p>
        </p:txBody>
      </p:sp>
      <p:graphicFrame>
        <p:nvGraphicFramePr>
          <p:cNvPr id="5" name="Content Placeholder 2">
            <a:extLst>
              <a:ext uri="{FF2B5EF4-FFF2-40B4-BE49-F238E27FC236}">
                <a16:creationId xmlns:a16="http://schemas.microsoft.com/office/drawing/2014/main" id="{1B813FB3-096D-0E47-F718-4C8437F61238}"/>
              </a:ext>
            </a:extLst>
          </p:cNvPr>
          <p:cNvGraphicFramePr>
            <a:graphicFrameLocks noGrp="1"/>
          </p:cNvGraphicFramePr>
          <p:nvPr>
            <p:ph idx="1"/>
            <p:extLst>
              <p:ext uri="{D42A27DB-BD31-4B8C-83A1-F6EECF244321}">
                <p14:modId xmlns:p14="http://schemas.microsoft.com/office/powerpoint/2010/main" val="3687677200"/>
              </p:ext>
            </p:extLst>
          </p:nvPr>
        </p:nvGraphicFramePr>
        <p:xfrm>
          <a:off x="3496579" y="640075"/>
          <a:ext cx="5184184" cy="553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1364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69688"/>
          </a:xfrm>
        </p:spPr>
        <p:txBody>
          <a:bodyPr>
            <a:normAutofit/>
          </a:bodyPr>
          <a:lstStyle/>
          <a:p>
            <a:pPr algn="ctr"/>
            <a:r>
              <a:rPr lang="en-US" sz="2400" dirty="0">
                <a:solidFill>
                  <a:schemeClr val="tx1"/>
                </a:solidFill>
                <a:effectLst/>
                <a:latin typeface="Calibri" panose="020F0502020204030204" pitchFamily="34" charset="0"/>
              </a:rPr>
              <a:t>From </a:t>
            </a:r>
            <a:r>
              <a:rPr lang="en-US" sz="2400" dirty="0" err="1">
                <a:solidFill>
                  <a:schemeClr val="tx1"/>
                </a:solidFill>
                <a:effectLst/>
                <a:latin typeface="Calibri" panose="020F0502020204030204" pitchFamily="34" charset="0"/>
              </a:rPr>
              <a:t>Darienne</a:t>
            </a:r>
            <a:r>
              <a:rPr lang="en-US" sz="2400" dirty="0">
                <a:solidFill>
                  <a:schemeClr val="tx1"/>
                </a:solidFill>
                <a:effectLst/>
                <a:latin typeface="Calibri" panose="020F0502020204030204" pitchFamily="34" charset="0"/>
              </a:rPr>
              <a:t> Dey, Ph.D. Candidate, Department of Education, University of Hawai‘i at Manoa</a:t>
            </a:r>
            <a:endParaRPr lang="en-US" sz="2400" dirty="0">
              <a:solidFill>
                <a:schemeClr val="tx1"/>
              </a:solidFill>
            </a:endParaRPr>
          </a:p>
        </p:txBody>
      </p:sp>
      <p:sp>
        <p:nvSpPr>
          <p:cNvPr id="6" name="TextBox 5"/>
          <p:cNvSpPr txBox="1"/>
          <p:nvPr/>
        </p:nvSpPr>
        <p:spPr>
          <a:xfrm>
            <a:off x="414527" y="1690688"/>
            <a:ext cx="8267017" cy="5078313"/>
          </a:xfrm>
          <a:prstGeom prst="rect">
            <a:avLst/>
          </a:prstGeom>
          <a:noFill/>
        </p:spPr>
        <p:txBody>
          <a:bodyPr wrap="square" rtlCol="0">
            <a:spAutoFit/>
          </a:bodyPr>
          <a:lstStyle/>
          <a:p>
            <a:r>
              <a:rPr lang="en-US" sz="1800" dirty="0">
                <a:solidFill>
                  <a:schemeClr val="tx1"/>
                </a:solidFill>
                <a:effectLst/>
                <a:latin typeface="Calibri" panose="020F0502020204030204" pitchFamily="34" charset="0"/>
              </a:rPr>
              <a:t>The name “</a:t>
            </a:r>
            <a:r>
              <a:rPr lang="en-US" sz="1800" dirty="0" err="1">
                <a:solidFill>
                  <a:schemeClr val="tx1"/>
                </a:solidFill>
                <a:effectLst/>
                <a:latin typeface="Calibri" panose="020F0502020204030204" pitchFamily="34" charset="0"/>
              </a:rPr>
              <a:t>manu</a:t>
            </a:r>
            <a:r>
              <a:rPr lang="en-US" sz="1800" dirty="0">
                <a:solidFill>
                  <a:schemeClr val="tx1"/>
                </a:solidFill>
                <a:effectLst/>
                <a:latin typeface="Calibri" panose="020F0502020204030204" pitchFamily="34" charset="0"/>
              </a:rPr>
              <a:t>-o-Kū” can be translated into English as “bird of Kū” or “</a:t>
            </a:r>
            <a:r>
              <a:rPr lang="en-US" sz="1800" dirty="0" err="1">
                <a:solidFill>
                  <a:schemeClr val="tx1"/>
                </a:solidFill>
                <a:effectLst/>
                <a:latin typeface="Calibri" panose="020F0502020204030204" pitchFamily="34" charset="0"/>
              </a:rPr>
              <a:t>Kū’s</a:t>
            </a:r>
            <a:r>
              <a:rPr lang="en-US" sz="1800" dirty="0">
                <a:solidFill>
                  <a:schemeClr val="tx1"/>
                </a:solidFill>
                <a:effectLst/>
                <a:latin typeface="Calibri" panose="020F0502020204030204" pitchFamily="34" charset="0"/>
              </a:rPr>
              <a:t> bird.” Possible explanations for its name include a reference to the bird’s relationship with the Hawaiian deity Kū or descriptions of its behavior based on other meanings of </a:t>
            </a:r>
            <a:r>
              <a:rPr lang="en-US" sz="1800" i="1" dirty="0" err="1">
                <a:solidFill>
                  <a:schemeClr val="tx1"/>
                </a:solidFill>
                <a:effectLst/>
                <a:latin typeface="Calibri" panose="020F0502020204030204" pitchFamily="34" charset="0"/>
              </a:rPr>
              <a:t>ku</a:t>
            </a:r>
            <a:r>
              <a:rPr lang="en-US" sz="1800" i="1" dirty="0">
                <a:solidFill>
                  <a:schemeClr val="tx1"/>
                </a:solidFill>
                <a:effectLst/>
                <a:latin typeface="Calibri" panose="020F0502020204030204" pitchFamily="34" charset="0"/>
              </a:rPr>
              <a:t>̄</a:t>
            </a:r>
            <a:r>
              <a:rPr lang="en-US" sz="1800" dirty="0">
                <a:solidFill>
                  <a:schemeClr val="tx1"/>
                </a:solidFill>
                <a:effectLst/>
                <a:latin typeface="Calibri" panose="020F0502020204030204" pitchFamily="34" charset="0"/>
              </a:rPr>
              <a:t>. Instead of building nests, </a:t>
            </a:r>
            <a:r>
              <a:rPr lang="en-US" sz="1800" dirty="0" err="1">
                <a:solidFill>
                  <a:schemeClr val="tx1"/>
                </a:solidFill>
                <a:effectLst/>
                <a:latin typeface="Calibri" panose="020F0502020204030204" pitchFamily="34" charset="0"/>
              </a:rPr>
              <a:t>manu</a:t>
            </a:r>
            <a:r>
              <a:rPr lang="en-US" sz="1800" dirty="0">
                <a:solidFill>
                  <a:schemeClr val="tx1"/>
                </a:solidFill>
                <a:effectLst/>
                <a:latin typeface="Calibri" panose="020F0502020204030204" pitchFamily="34" charset="0"/>
              </a:rPr>
              <a:t>-o-Kū lay single eggs atop places along or at the intersection of branches, where natural </a:t>
            </a:r>
            <a:r>
              <a:rPr lang="en-US" sz="1800" i="1" dirty="0">
                <a:solidFill>
                  <a:srgbClr val="FFFF00"/>
                </a:solidFill>
                <a:effectLst/>
                <a:latin typeface="Calibri" panose="020F0502020204030204" pitchFamily="34" charset="0"/>
              </a:rPr>
              <a:t>pedestals</a:t>
            </a:r>
            <a:r>
              <a:rPr lang="en-US" sz="1800" i="1" dirty="0">
                <a:solidFill>
                  <a:schemeClr val="tx1"/>
                </a:solidFill>
                <a:effectLst/>
                <a:latin typeface="Calibri" panose="020F0502020204030204" pitchFamily="34" charset="0"/>
              </a:rPr>
              <a:t> </a:t>
            </a:r>
            <a:r>
              <a:rPr lang="en-US" sz="1800" dirty="0">
                <a:solidFill>
                  <a:schemeClr val="tx1"/>
                </a:solidFill>
                <a:effectLst/>
                <a:latin typeface="Calibri" panose="020F0502020204030204" pitchFamily="34" charset="0"/>
              </a:rPr>
              <a:t>(</a:t>
            </a:r>
            <a:r>
              <a:rPr lang="en-US" sz="1800" dirty="0" err="1">
                <a:solidFill>
                  <a:schemeClr val="tx1"/>
                </a:solidFill>
                <a:effectLst/>
                <a:latin typeface="Calibri" panose="020F0502020204030204" pitchFamily="34" charset="0"/>
              </a:rPr>
              <a:t>ku</a:t>
            </a:r>
            <a:r>
              <a:rPr lang="en-US" sz="1800" dirty="0">
                <a:solidFill>
                  <a:schemeClr val="tx1"/>
                </a:solidFill>
                <a:effectLst/>
                <a:latin typeface="Calibri" panose="020F0502020204030204" pitchFamily="34" charset="0"/>
              </a:rPr>
              <a:t>̄) form. At various times of day, </a:t>
            </a:r>
            <a:r>
              <a:rPr lang="en-US" sz="1800" dirty="0" err="1">
                <a:solidFill>
                  <a:schemeClr val="tx1"/>
                </a:solidFill>
                <a:effectLst/>
                <a:latin typeface="Calibri" panose="020F0502020204030204" pitchFamily="34" charset="0"/>
              </a:rPr>
              <a:t>manu</a:t>
            </a:r>
            <a:r>
              <a:rPr lang="en-US" sz="1800" dirty="0">
                <a:solidFill>
                  <a:schemeClr val="tx1"/>
                </a:solidFill>
                <a:effectLst/>
                <a:latin typeface="Calibri" panose="020F0502020204030204" pitchFamily="34" charset="0"/>
              </a:rPr>
              <a:t>-o-Kū leave their trees to forage at sea and usually return by sunset. After spending many days and nights relying on stars, swells, winds, and other natural clues to navigate canoes across vast expanses of ocean, Hawaiian and other Pacific </a:t>
            </a:r>
            <a:r>
              <a:rPr lang="en-US" sz="1800" dirty="0" err="1">
                <a:solidFill>
                  <a:schemeClr val="tx1"/>
                </a:solidFill>
                <a:effectLst/>
                <a:latin typeface="Calibri" panose="020F0502020204030204" pitchFamily="34" charset="0"/>
              </a:rPr>
              <a:t>wayfinders</a:t>
            </a:r>
            <a:r>
              <a:rPr lang="en-US" sz="1800" dirty="0">
                <a:solidFill>
                  <a:schemeClr val="tx1"/>
                </a:solidFill>
                <a:effectLst/>
                <a:latin typeface="Calibri" panose="020F0502020204030204" pitchFamily="34" charset="0"/>
              </a:rPr>
              <a:t> (in olden and modern times) rely on the presence of birds like </a:t>
            </a:r>
            <a:r>
              <a:rPr lang="en-US" sz="1800" dirty="0" err="1">
                <a:solidFill>
                  <a:schemeClr val="tx1"/>
                </a:solidFill>
                <a:effectLst/>
                <a:latin typeface="Calibri" panose="020F0502020204030204" pitchFamily="34" charset="0"/>
              </a:rPr>
              <a:t>manu</a:t>
            </a:r>
            <a:r>
              <a:rPr lang="en-US" sz="1800" dirty="0">
                <a:solidFill>
                  <a:schemeClr val="tx1"/>
                </a:solidFill>
                <a:effectLst/>
                <a:latin typeface="Calibri" panose="020F0502020204030204" pitchFamily="34" charset="0"/>
              </a:rPr>
              <a:t>-o-Kū at sea to </a:t>
            </a:r>
            <a:r>
              <a:rPr lang="en-US" sz="1800" i="1" dirty="0">
                <a:solidFill>
                  <a:srgbClr val="FFFF00"/>
                </a:solidFill>
                <a:effectLst/>
                <a:latin typeface="Calibri" panose="020F0502020204030204" pitchFamily="34" charset="0"/>
              </a:rPr>
              <a:t>reveal</a:t>
            </a:r>
            <a:r>
              <a:rPr lang="en-US" sz="1800" i="1" dirty="0">
                <a:solidFill>
                  <a:schemeClr val="tx1"/>
                </a:solidFill>
                <a:effectLst/>
                <a:latin typeface="Calibri" panose="020F0502020204030204" pitchFamily="34" charset="0"/>
              </a:rPr>
              <a:t> </a:t>
            </a:r>
            <a:r>
              <a:rPr lang="en-US" sz="1800" dirty="0">
                <a:solidFill>
                  <a:schemeClr val="tx1"/>
                </a:solidFill>
                <a:effectLst/>
                <a:latin typeface="Calibri" panose="020F0502020204030204" pitchFamily="34" charset="0"/>
              </a:rPr>
              <a:t>(</a:t>
            </a:r>
            <a:r>
              <a:rPr lang="en-US" sz="1800" dirty="0" err="1">
                <a:solidFill>
                  <a:schemeClr val="tx1"/>
                </a:solidFill>
                <a:effectLst/>
                <a:latin typeface="Calibri" panose="020F0502020204030204" pitchFamily="34" charset="0"/>
              </a:rPr>
              <a:t>ku</a:t>
            </a:r>
            <a:r>
              <a:rPr lang="en-US" sz="1800" dirty="0">
                <a:solidFill>
                  <a:schemeClr val="tx1"/>
                </a:solidFill>
                <a:effectLst/>
                <a:latin typeface="Calibri" panose="020F0502020204030204" pitchFamily="34" charset="0"/>
              </a:rPr>
              <a:t>̄) their canoe’s proximity to unseen land. Though </a:t>
            </a:r>
            <a:r>
              <a:rPr lang="en-US" sz="1800" dirty="0" err="1">
                <a:solidFill>
                  <a:schemeClr val="tx1"/>
                </a:solidFill>
                <a:effectLst/>
                <a:latin typeface="Calibri" panose="020F0502020204030204" pitchFamily="34" charset="0"/>
              </a:rPr>
              <a:t>wayfinders</a:t>
            </a:r>
            <a:r>
              <a:rPr lang="en-US" sz="1800" dirty="0">
                <a:solidFill>
                  <a:schemeClr val="tx1"/>
                </a:solidFill>
                <a:effectLst/>
                <a:latin typeface="Calibri" panose="020F0502020204030204" pitchFamily="34" charset="0"/>
              </a:rPr>
              <a:t> begin to look for these birds at first light (and until the darkness of night impedes visibility), they take special note of whether the </a:t>
            </a:r>
            <a:r>
              <a:rPr lang="en-US" sz="1800" dirty="0" err="1">
                <a:solidFill>
                  <a:schemeClr val="tx1"/>
                </a:solidFill>
                <a:effectLst/>
                <a:latin typeface="Calibri" panose="020F0502020204030204" pitchFamily="34" charset="0"/>
              </a:rPr>
              <a:t>manu</a:t>
            </a:r>
            <a:r>
              <a:rPr lang="en-US" sz="1800" dirty="0">
                <a:solidFill>
                  <a:schemeClr val="tx1"/>
                </a:solidFill>
                <a:effectLst/>
                <a:latin typeface="Calibri" panose="020F0502020204030204" pitchFamily="34" charset="0"/>
              </a:rPr>
              <a:t>-o-Kū is carrying fish in its beak: if its beak is empty, then it could be heading out away from land to fish, but if it has fish, then it is likely heading back towards land (and should be followed). Some fishermen also use </a:t>
            </a:r>
            <a:r>
              <a:rPr lang="en-US" sz="1800" dirty="0" err="1">
                <a:solidFill>
                  <a:schemeClr val="tx1"/>
                </a:solidFill>
                <a:effectLst/>
                <a:latin typeface="Calibri" panose="020F0502020204030204" pitchFamily="34" charset="0"/>
              </a:rPr>
              <a:t>manu</a:t>
            </a:r>
            <a:r>
              <a:rPr lang="en-US" sz="1800" dirty="0">
                <a:solidFill>
                  <a:schemeClr val="tx1"/>
                </a:solidFill>
                <a:effectLst/>
                <a:latin typeface="Calibri" panose="020F0502020204030204" pitchFamily="34" charset="0"/>
              </a:rPr>
              <a:t>-o-Kū to additionally reveal where </a:t>
            </a:r>
            <a:r>
              <a:rPr lang="en-US" sz="1800" i="1" dirty="0">
                <a:solidFill>
                  <a:srgbClr val="FFFF00"/>
                </a:solidFill>
                <a:effectLst/>
                <a:latin typeface="Calibri" panose="020F0502020204030204" pitchFamily="34" charset="0"/>
              </a:rPr>
              <a:t>running schools </a:t>
            </a:r>
            <a:r>
              <a:rPr lang="en-US" sz="1800" dirty="0">
                <a:solidFill>
                  <a:schemeClr val="tx1"/>
                </a:solidFill>
                <a:effectLst/>
                <a:latin typeface="Calibri" panose="020F0502020204030204" pitchFamily="34" charset="0"/>
              </a:rPr>
              <a:t>(</a:t>
            </a:r>
            <a:r>
              <a:rPr lang="en-US" sz="1800" dirty="0" err="1">
                <a:solidFill>
                  <a:schemeClr val="tx1"/>
                </a:solidFill>
                <a:effectLst/>
                <a:latin typeface="Calibri" panose="020F0502020204030204" pitchFamily="34" charset="0"/>
              </a:rPr>
              <a:t>ku</a:t>
            </a:r>
            <a:r>
              <a:rPr lang="en-US" sz="1800" dirty="0">
                <a:solidFill>
                  <a:schemeClr val="tx1"/>
                </a:solidFill>
                <a:effectLst/>
                <a:latin typeface="Calibri" panose="020F0502020204030204" pitchFamily="34" charset="0"/>
              </a:rPr>
              <a:t>̄) of predatory fish are located offshore, observing how the bird suddenly </a:t>
            </a:r>
            <a:r>
              <a:rPr lang="en-US" sz="1800" i="1" dirty="0">
                <a:solidFill>
                  <a:srgbClr val="FFFF00"/>
                </a:solidFill>
                <a:effectLst/>
                <a:latin typeface="Calibri" panose="020F0502020204030204" pitchFamily="34" charset="0"/>
              </a:rPr>
              <a:t>halts</a:t>
            </a:r>
            <a:r>
              <a:rPr lang="en-US" sz="1800" i="1" dirty="0">
                <a:solidFill>
                  <a:schemeClr val="tx1"/>
                </a:solidFill>
                <a:effectLst/>
                <a:latin typeface="Calibri" panose="020F0502020204030204" pitchFamily="34" charset="0"/>
              </a:rPr>
              <a:t> </a:t>
            </a:r>
            <a:r>
              <a:rPr lang="en-US" sz="1800" dirty="0">
                <a:solidFill>
                  <a:schemeClr val="tx1"/>
                </a:solidFill>
                <a:effectLst/>
                <a:latin typeface="Calibri" panose="020F0502020204030204" pitchFamily="34" charset="0"/>
              </a:rPr>
              <a:t>(</a:t>
            </a:r>
            <a:r>
              <a:rPr lang="en-US" sz="1800" dirty="0" err="1">
                <a:solidFill>
                  <a:schemeClr val="tx1"/>
                </a:solidFill>
                <a:effectLst/>
                <a:latin typeface="Calibri" panose="020F0502020204030204" pitchFamily="34" charset="0"/>
              </a:rPr>
              <a:t>ku</a:t>
            </a:r>
            <a:r>
              <a:rPr lang="en-US" sz="1800" dirty="0">
                <a:solidFill>
                  <a:schemeClr val="tx1"/>
                </a:solidFill>
                <a:effectLst/>
                <a:latin typeface="Calibri" panose="020F0502020204030204" pitchFamily="34" charset="0"/>
              </a:rPr>
              <a:t>̄) its flight, dives, and lightly </a:t>
            </a:r>
            <a:r>
              <a:rPr lang="en-US" sz="1800" i="1" dirty="0">
                <a:solidFill>
                  <a:srgbClr val="FFFF00"/>
                </a:solidFill>
                <a:effectLst/>
                <a:latin typeface="Calibri" panose="020F0502020204030204" pitchFamily="34" charset="0"/>
              </a:rPr>
              <a:t>strikes</a:t>
            </a:r>
            <a:r>
              <a:rPr lang="en-US" sz="1800" i="1" dirty="0">
                <a:solidFill>
                  <a:schemeClr val="tx1"/>
                </a:solidFill>
                <a:effectLst/>
                <a:latin typeface="Calibri" panose="020F0502020204030204" pitchFamily="34" charset="0"/>
              </a:rPr>
              <a:t> </a:t>
            </a:r>
            <a:r>
              <a:rPr lang="en-US" sz="1800" dirty="0">
                <a:solidFill>
                  <a:schemeClr val="tx1"/>
                </a:solidFill>
                <a:effectLst/>
                <a:latin typeface="Calibri" panose="020F0502020204030204" pitchFamily="34" charset="0"/>
              </a:rPr>
              <a:t>(</a:t>
            </a:r>
            <a:r>
              <a:rPr lang="en-US" sz="1800" dirty="0" err="1">
                <a:solidFill>
                  <a:schemeClr val="tx1"/>
                </a:solidFill>
                <a:effectLst/>
                <a:latin typeface="Calibri" panose="020F0502020204030204" pitchFamily="34" charset="0"/>
              </a:rPr>
              <a:t>ku</a:t>
            </a:r>
            <a:r>
              <a:rPr lang="en-US" sz="1800" dirty="0">
                <a:solidFill>
                  <a:schemeClr val="tx1"/>
                </a:solidFill>
                <a:effectLst/>
                <a:latin typeface="Calibri" panose="020F0502020204030204" pitchFamily="34" charset="0"/>
              </a:rPr>
              <a:t>̄) the surface of the water in order to collect small fish being driven upwards by larger fish. </a:t>
            </a:r>
            <a:endParaRPr lang="en-US" sz="1600" dirty="0">
              <a:solidFill>
                <a:schemeClr val="tx1"/>
              </a:solidFill>
            </a:endParaRPr>
          </a:p>
        </p:txBody>
      </p:sp>
    </p:spTree>
    <p:extLst>
      <p:ext uri="{BB962C8B-B14F-4D97-AF65-F5344CB8AC3E}">
        <p14:creationId xmlns:p14="http://schemas.microsoft.com/office/powerpoint/2010/main" val="376660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CEAF95-A7A1-4CD0-B8FC-6BC1B8DFB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6696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11BB69E-EE7C-46E6-81A1-CE2CC3714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2576719" cy="1325563"/>
          </a:xfrm>
        </p:spPr>
        <p:txBody>
          <a:bodyPr>
            <a:normAutofit/>
          </a:bodyPr>
          <a:lstStyle/>
          <a:p>
            <a:r>
              <a:rPr lang="en-US" sz="1900"/>
              <a:t>White Tern Rescue/Rehab/Release Partnership</a:t>
            </a:r>
          </a:p>
        </p:txBody>
      </p:sp>
      <p:sp>
        <p:nvSpPr>
          <p:cNvPr id="3" name="Content Placeholder 2"/>
          <p:cNvSpPr>
            <a:spLocks noGrp="1"/>
          </p:cNvSpPr>
          <p:nvPr>
            <p:ph idx="1"/>
          </p:nvPr>
        </p:nvSpPr>
        <p:spPr>
          <a:xfrm>
            <a:off x="840000" y="1825625"/>
            <a:ext cx="2365370" cy="4351338"/>
          </a:xfrm>
        </p:spPr>
        <p:txBody>
          <a:bodyPr>
            <a:normAutofit/>
          </a:bodyPr>
          <a:lstStyle/>
          <a:p>
            <a:pPr marL="0" indent="0">
              <a:buNone/>
            </a:pPr>
            <a:r>
              <a:rPr lang="en-US" sz="1700" dirty="0"/>
              <a:t>Our Partners:</a:t>
            </a:r>
          </a:p>
          <a:p>
            <a:pPr lvl="1"/>
            <a:r>
              <a:rPr lang="en-US" sz="1700" dirty="0"/>
              <a:t>Hui MOK </a:t>
            </a:r>
            <a:r>
              <a:rPr lang="mr-IN" sz="1700" dirty="0"/>
              <a:t>–</a:t>
            </a:r>
            <a:r>
              <a:rPr lang="en-US" sz="1700" dirty="0"/>
              <a:t> Rescue, Reunite</a:t>
            </a:r>
          </a:p>
          <a:p>
            <a:pPr lvl="1"/>
            <a:r>
              <a:rPr lang="en-US" sz="1700" dirty="0"/>
              <a:t>HWC </a:t>
            </a:r>
            <a:r>
              <a:rPr lang="mr-IN" sz="1700" dirty="0"/>
              <a:t>–</a:t>
            </a:r>
            <a:r>
              <a:rPr lang="en-US" sz="1700" dirty="0"/>
              <a:t> Rehab</a:t>
            </a:r>
          </a:p>
          <a:p>
            <a:pPr lvl="1"/>
            <a:r>
              <a:rPr lang="en-US" sz="1700" dirty="0"/>
              <a:t>Honolulu Zoo - Release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904" y="775854"/>
            <a:ext cx="4735865" cy="5306291"/>
          </a:xfrm>
          <a:prstGeom prst="rect">
            <a:avLst/>
          </a:prstGeom>
        </p:spPr>
      </p:pic>
    </p:spTree>
    <p:extLst>
      <p:ext uri="{BB962C8B-B14F-4D97-AF65-F5344CB8AC3E}">
        <p14:creationId xmlns:p14="http://schemas.microsoft.com/office/powerpoint/2010/main" val="1556805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658C053-1CFD-4085-8CA0-2A8D911A7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2608620" cy="1325563"/>
          </a:xfrm>
        </p:spPr>
        <p:txBody>
          <a:bodyPr>
            <a:normAutofit/>
          </a:bodyPr>
          <a:lstStyle/>
          <a:p>
            <a:r>
              <a:rPr lang="en-US" sz="1800"/>
              <a:t>White Tern Rescue/Rehab/Release Partnership</a:t>
            </a:r>
          </a:p>
        </p:txBody>
      </p:sp>
      <p:sp>
        <p:nvSpPr>
          <p:cNvPr id="3" name="Content Placeholder 2"/>
          <p:cNvSpPr>
            <a:spLocks noGrp="1"/>
          </p:cNvSpPr>
          <p:nvPr>
            <p:ph idx="1"/>
          </p:nvPr>
        </p:nvSpPr>
        <p:spPr>
          <a:xfrm>
            <a:off x="628651" y="1825625"/>
            <a:ext cx="2608620" cy="4351338"/>
          </a:xfrm>
        </p:spPr>
        <p:txBody>
          <a:bodyPr>
            <a:normAutofit/>
          </a:bodyPr>
          <a:lstStyle/>
          <a:p>
            <a:r>
              <a:rPr lang="en-US" sz="1600" dirty="0"/>
              <a:t>Hawaii Wildlife Center</a:t>
            </a:r>
          </a:p>
          <a:p>
            <a:pPr lvl="1"/>
            <a:r>
              <a:rPr lang="en-US" sz="1600" dirty="0"/>
              <a:t>Partnering with Feather and Fur Animal Hospital on Oahu</a:t>
            </a:r>
          </a:p>
          <a:p>
            <a:pPr lvl="1"/>
            <a:r>
              <a:rPr lang="en-US" sz="1600" dirty="0"/>
              <a:t>“Wheels for Wildlife” volunteer drivers transport injured and orphaned birds to F&amp;F and airport</a:t>
            </a:r>
          </a:p>
          <a:p>
            <a:r>
              <a:rPr lang="en-US" sz="1600" dirty="0"/>
              <a:t>White Terns are a significant portion of the patients treated by HWC annually.</a:t>
            </a:r>
          </a:p>
          <a:p>
            <a:pPr lvl="1"/>
            <a:endParaRPr lang="en-US" sz="1600" dirty="0"/>
          </a:p>
          <a:p>
            <a:pPr lvl="1"/>
            <a:endParaRPr lang="en-US" sz="16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22" b="4"/>
          <a:stretch/>
        </p:blipFill>
        <p:spPr>
          <a:xfrm rot="5400000">
            <a:off x="3417032" y="921090"/>
            <a:ext cx="3525420" cy="265250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5" name="Rectangle 14">
            <a:extLst>
              <a:ext uri="{FF2B5EF4-FFF2-40B4-BE49-F238E27FC236}">
                <a16:creationId xmlns:a16="http://schemas.microsoft.com/office/drawing/2014/main" id="{854180E6-A875-4E25-A0F0-9D85DECA49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447" y="484632"/>
            <a:ext cx="2157071" cy="2022476"/>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2909" r="4" b="3804"/>
          <a:stretch/>
        </p:blipFill>
        <p:spPr>
          <a:xfrm>
            <a:off x="6623447" y="484632"/>
            <a:ext cx="2157071" cy="202247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7" name="Rectangle 16">
            <a:extLst>
              <a:ext uri="{FF2B5EF4-FFF2-40B4-BE49-F238E27FC236}">
                <a16:creationId xmlns:a16="http://schemas.microsoft.com/office/drawing/2014/main" id="{2EB82263-A801-4D4C-94B8-DAB14B81D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3201" y="4164379"/>
            <a:ext cx="2659700" cy="220898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7016" r="17874" b="2"/>
          <a:stretch/>
        </p:blipFill>
        <p:spPr>
          <a:xfrm>
            <a:off x="6623454" y="2661434"/>
            <a:ext cx="2157072" cy="371193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0291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69688"/>
          </a:xfrm>
        </p:spPr>
        <p:txBody>
          <a:bodyPr>
            <a:normAutofit/>
          </a:bodyPr>
          <a:lstStyle/>
          <a:p>
            <a:pPr algn="ctr"/>
            <a:r>
              <a:rPr lang="en-US" sz="2800" dirty="0"/>
              <a:t>Aviary/Flight Cage for Honolulu Zoo to Benefit White Terns in the Soft Release Program</a:t>
            </a:r>
          </a:p>
        </p:txBody>
      </p:sp>
      <p:sp>
        <p:nvSpPr>
          <p:cNvPr id="6" name="TextBox 5"/>
          <p:cNvSpPr txBox="1"/>
          <p:nvPr/>
        </p:nvSpPr>
        <p:spPr>
          <a:xfrm>
            <a:off x="414528" y="1690688"/>
            <a:ext cx="2292096" cy="3970318"/>
          </a:xfrm>
          <a:prstGeom prst="rect">
            <a:avLst/>
          </a:prstGeom>
          <a:noFill/>
        </p:spPr>
        <p:txBody>
          <a:bodyPr wrap="square" rtlCol="0">
            <a:spAutoFit/>
          </a:bodyPr>
          <a:lstStyle/>
          <a:p>
            <a:r>
              <a:rPr lang="en-US" sz="1600" dirty="0">
                <a:solidFill>
                  <a:schemeClr val="tx1"/>
                </a:solidFill>
                <a:latin typeface="+mj-lt"/>
              </a:rPr>
              <a:t>Hawaii Wildlife Center</a:t>
            </a:r>
          </a:p>
          <a:p>
            <a:endParaRPr lang="en-US" sz="1200" dirty="0">
              <a:solidFill>
                <a:schemeClr val="tx1"/>
              </a:solidFill>
              <a:latin typeface="+mn-lt"/>
            </a:endParaRPr>
          </a:p>
          <a:p>
            <a:r>
              <a:rPr lang="en-US" sz="1400" dirty="0">
                <a:solidFill>
                  <a:schemeClr val="tx1"/>
                </a:solidFill>
                <a:latin typeface="+mj-lt"/>
              </a:rPr>
              <a:t>“This slow motion video captures the amazing flight and maneuvering skills of one Manu o </a:t>
            </a:r>
            <a:r>
              <a:rPr lang="en-US" sz="1400" dirty="0" err="1">
                <a:solidFill>
                  <a:schemeClr val="tx1"/>
                </a:solidFill>
                <a:latin typeface="+mj-lt"/>
              </a:rPr>
              <a:t>Kū</a:t>
            </a:r>
            <a:r>
              <a:rPr lang="en-US" sz="1400" dirty="0">
                <a:solidFill>
                  <a:schemeClr val="tx1"/>
                </a:solidFill>
                <a:latin typeface="+mj-lt"/>
              </a:rPr>
              <a:t> patient. It’s even more amazing considering that this bird was found with a broken wing and couldn’t fly at all nearly two months ago. The fracture was repaired by Feather and Fur Hospital and he’s been going through physical therapy here at HWC. It’s super awesome to see his progress! ”</a:t>
            </a:r>
          </a:p>
        </p:txBody>
      </p:sp>
      <p:pic>
        <p:nvPicPr>
          <p:cNvPr id="4" name="HWC Rehab chick in flight">
            <a:hlinkClick r:id="" action="ppaction://media"/>
            <a:extLst>
              <a:ext uri="{FF2B5EF4-FFF2-40B4-BE49-F238E27FC236}">
                <a16:creationId xmlns:a16="http://schemas.microsoft.com/office/drawing/2014/main" id="{ED37C5CB-8CC5-432E-AE4A-8E4C46F759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96165" y="1690688"/>
            <a:ext cx="6143977" cy="3455987"/>
          </a:xfrm>
          <a:prstGeom prst="rect">
            <a:avLst/>
          </a:prstGeom>
        </p:spPr>
      </p:pic>
    </p:spTree>
    <p:extLst>
      <p:ext uri="{BB962C8B-B14F-4D97-AF65-F5344CB8AC3E}">
        <p14:creationId xmlns:p14="http://schemas.microsoft.com/office/powerpoint/2010/main" val="227830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title"/>
          </p:nvPr>
        </p:nvSpPr>
        <p:spPr>
          <a:xfrm>
            <a:off x="628650" y="365126"/>
            <a:ext cx="7886700" cy="1325563"/>
          </a:xfrm>
        </p:spPr>
        <p:txBody>
          <a:bodyPr/>
          <a:lstStyle/>
          <a:p>
            <a:pPr eaLnBrk="1" fontAlgn="auto" hangingPunct="1">
              <a:spcAft>
                <a:spcPts val="0"/>
              </a:spcAft>
              <a:defRPr/>
            </a:pPr>
            <a:r>
              <a:rPr lang="en-US" dirty="0"/>
              <a:t>Thanks to our </a:t>
            </a:r>
            <a:r>
              <a:rPr dirty="0"/>
              <a:t>Partners</a:t>
            </a:r>
            <a:r>
              <a:rPr lang="en-US" dirty="0"/>
              <a:t>!</a:t>
            </a:r>
            <a:endParaRPr dirty="0"/>
          </a:p>
        </p:txBody>
      </p:sp>
      <p:pic>
        <p:nvPicPr>
          <p:cNvPr id="24578" name="image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175" y="1470025"/>
            <a:ext cx="1095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4579" name="image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5350" y="3252788"/>
            <a:ext cx="179387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4580" name="image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54775" y="2962275"/>
            <a:ext cx="1651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4581"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1650" y="5076825"/>
            <a:ext cx="27178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15138" y="1136650"/>
            <a:ext cx="1328737"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8.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2338" y="4756150"/>
            <a:ext cx="15240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4584"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62250" y="1504950"/>
            <a:ext cx="3276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33775" y="3079750"/>
            <a:ext cx="17668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97663" y="4830763"/>
            <a:ext cx="1408112"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2624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69688"/>
          </a:xfrm>
        </p:spPr>
        <p:txBody>
          <a:bodyPr>
            <a:normAutofit/>
          </a:bodyPr>
          <a:lstStyle/>
          <a:p>
            <a:pPr algn="ctr"/>
            <a:r>
              <a:rPr lang="en-US" sz="2800" dirty="0"/>
              <a:t>Aviary/Flight Cage for Honolulu Zoo to Benefit White Terns in the Soft Release Program</a:t>
            </a:r>
          </a:p>
        </p:txBody>
      </p:sp>
      <p:sp>
        <p:nvSpPr>
          <p:cNvPr id="6" name="TextBox 5"/>
          <p:cNvSpPr txBox="1"/>
          <p:nvPr/>
        </p:nvSpPr>
        <p:spPr>
          <a:xfrm>
            <a:off x="414528" y="1690688"/>
            <a:ext cx="2292096" cy="3416320"/>
          </a:xfrm>
          <a:prstGeom prst="rect">
            <a:avLst/>
          </a:prstGeom>
          <a:noFill/>
        </p:spPr>
        <p:txBody>
          <a:bodyPr wrap="square" rtlCol="0">
            <a:spAutoFit/>
          </a:bodyPr>
          <a:lstStyle/>
          <a:p>
            <a:r>
              <a:rPr lang="en-US" sz="2400" dirty="0">
                <a:solidFill>
                  <a:schemeClr val="tx1"/>
                </a:solidFill>
                <a:latin typeface="+mn-lt"/>
              </a:rPr>
              <a:t>Hawaii Wildlife Center and Honolulu Zoo propose to erect a 12’ x 30’ x 10’ flight cage at the Zoo, similar to the one pictured here.</a:t>
            </a:r>
          </a:p>
        </p:txBody>
      </p:sp>
      <p:pic>
        <p:nvPicPr>
          <p:cNvPr id="5" name="Picture 4" descr="A picture containing outdoor, building, green, tower&#10;&#10;Description automatically generated">
            <a:extLst>
              <a:ext uri="{FF2B5EF4-FFF2-40B4-BE49-F238E27FC236}">
                <a16:creationId xmlns:a16="http://schemas.microsoft.com/office/drawing/2014/main" id="{0E49DB09-F44C-F708-8A7C-AD42E0284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34355" y="2358917"/>
            <a:ext cx="4577255" cy="3432941"/>
          </a:xfrm>
          <a:prstGeom prst="rect">
            <a:avLst/>
          </a:prstGeom>
        </p:spPr>
      </p:pic>
    </p:spTree>
    <p:extLst>
      <p:ext uri="{BB962C8B-B14F-4D97-AF65-F5344CB8AC3E}">
        <p14:creationId xmlns:p14="http://schemas.microsoft.com/office/powerpoint/2010/main" val="514370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r="-355" b="8230"/>
          <a:stretch/>
        </p:blipFill>
        <p:spPr>
          <a:xfrm>
            <a:off x="1357142" y="1681655"/>
            <a:ext cx="6965885" cy="4456387"/>
          </a:xfrm>
          <a:prstGeom prst="rect">
            <a:avLst/>
          </a:prstGeom>
        </p:spPr>
      </p:pic>
      <p:sp>
        <p:nvSpPr>
          <p:cNvPr id="2" name="Title 1">
            <a:extLst>
              <a:ext uri="{FF2B5EF4-FFF2-40B4-BE49-F238E27FC236}">
                <a16:creationId xmlns:a16="http://schemas.microsoft.com/office/drawing/2014/main" id="{3573FD61-68A7-72F3-88C9-AD44FC5BC118}"/>
              </a:ext>
            </a:extLst>
          </p:cNvPr>
          <p:cNvSpPr>
            <a:spLocks noGrp="1"/>
          </p:cNvSpPr>
          <p:nvPr>
            <p:ph type="title"/>
          </p:nvPr>
        </p:nvSpPr>
        <p:spPr>
          <a:xfrm>
            <a:off x="628650" y="365127"/>
            <a:ext cx="7886700" cy="969688"/>
          </a:xfrm>
        </p:spPr>
        <p:txBody>
          <a:bodyPr>
            <a:normAutofit fontScale="90000"/>
          </a:bodyPr>
          <a:lstStyle/>
          <a:p>
            <a:pPr algn="ctr"/>
            <a:r>
              <a:rPr lang="en-US" dirty="0"/>
              <a:t>Manu o </a:t>
            </a:r>
            <a:r>
              <a:rPr lang="en-US" dirty="0" err="1"/>
              <a:t>Kū</a:t>
            </a:r>
            <a:r>
              <a:rPr lang="en-US" dirty="0"/>
              <a:t> Festival</a:t>
            </a:r>
            <a:br>
              <a:rPr lang="en-US" dirty="0"/>
            </a:br>
            <a:r>
              <a:rPr lang="en-US" dirty="0"/>
              <a:t>May 6, 2023</a:t>
            </a:r>
          </a:p>
        </p:txBody>
      </p:sp>
    </p:spTree>
    <p:extLst>
      <p:ext uri="{BB962C8B-B14F-4D97-AF65-F5344CB8AC3E}">
        <p14:creationId xmlns:p14="http://schemas.microsoft.com/office/powerpoint/2010/main" val="112799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87813"/>
          </a:xfrm>
        </p:spPr>
        <p:txBody>
          <a:bodyPr>
            <a:normAutofit/>
          </a:bodyPr>
          <a:lstStyle/>
          <a:p>
            <a:pPr algn="ctr"/>
            <a:r>
              <a:rPr lang="en-US" sz="2800" dirty="0"/>
              <a:t>Notable White Tern Breeding Event</a:t>
            </a:r>
          </a:p>
        </p:txBody>
      </p:sp>
      <p:pic>
        <p:nvPicPr>
          <p:cNvPr id="7" name="Picture 6" descr="A screenshot of a cell phone&#10;&#10;Description automatically generated with low confidence">
            <a:extLst>
              <a:ext uri="{FF2B5EF4-FFF2-40B4-BE49-F238E27FC236}">
                <a16:creationId xmlns:a16="http://schemas.microsoft.com/office/drawing/2014/main" id="{990CEA35-A4D0-D64B-998E-5BA315E81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750" y="1373326"/>
            <a:ext cx="1752600" cy="3810000"/>
          </a:xfrm>
          <a:prstGeom prst="rect">
            <a:avLst/>
          </a:prstGeom>
        </p:spPr>
      </p:pic>
      <p:sp>
        <p:nvSpPr>
          <p:cNvPr id="8" name="TextBox 7">
            <a:extLst>
              <a:ext uri="{FF2B5EF4-FFF2-40B4-BE49-F238E27FC236}">
                <a16:creationId xmlns:a16="http://schemas.microsoft.com/office/drawing/2014/main" id="{8A3795E1-1960-84E6-7F1C-D2381A54F797}"/>
              </a:ext>
            </a:extLst>
          </p:cNvPr>
          <p:cNvSpPr txBox="1"/>
          <p:nvPr/>
        </p:nvSpPr>
        <p:spPr>
          <a:xfrm>
            <a:off x="746234" y="1305341"/>
            <a:ext cx="5370786" cy="4247317"/>
          </a:xfrm>
          <a:prstGeom prst="rect">
            <a:avLst/>
          </a:prstGeom>
          <a:noFill/>
        </p:spPr>
        <p:txBody>
          <a:bodyPr wrap="square" rtlCol="0">
            <a:spAutoFit/>
          </a:bodyPr>
          <a:lstStyle/>
          <a:p>
            <a:r>
              <a:rPr lang="en-US" dirty="0">
                <a:solidFill>
                  <a:schemeClr val="tx1"/>
                </a:solidFill>
                <a:latin typeface="+mn-lt"/>
              </a:rPr>
              <a:t>Involved</a:t>
            </a:r>
          </a:p>
          <a:p>
            <a:pPr marL="285750" indent="-285750">
              <a:buFontTx/>
              <a:buChar char="-"/>
            </a:pPr>
            <a:r>
              <a:rPr lang="en-US" dirty="0">
                <a:solidFill>
                  <a:schemeClr val="tx1"/>
                </a:solidFill>
                <a:latin typeface="+mn-lt"/>
              </a:rPr>
              <a:t>Single breeding pair simultaneously tending a chick and an egg</a:t>
            </a:r>
          </a:p>
          <a:p>
            <a:pPr marL="285750" indent="-285750">
              <a:buFontTx/>
              <a:buChar char="-"/>
            </a:pPr>
            <a:r>
              <a:rPr lang="en-US" dirty="0">
                <a:solidFill>
                  <a:schemeClr val="tx1"/>
                </a:solidFill>
                <a:latin typeface="+mn-lt"/>
              </a:rPr>
              <a:t>Longest documented delayed hatching of a White Tern egg (44 days)</a:t>
            </a:r>
          </a:p>
          <a:p>
            <a:endParaRPr lang="en-US" dirty="0">
              <a:solidFill>
                <a:schemeClr val="tx1"/>
              </a:solidFill>
              <a:latin typeface="+mn-lt"/>
            </a:endParaRPr>
          </a:p>
          <a:p>
            <a:r>
              <a:rPr lang="en-US" dirty="0">
                <a:solidFill>
                  <a:schemeClr val="tx1"/>
                </a:solidFill>
                <a:latin typeface="+mn-lt"/>
              </a:rPr>
              <a:t>Timeline</a:t>
            </a:r>
          </a:p>
          <a:p>
            <a:pPr marL="285750" indent="-285750">
              <a:buFontTx/>
              <a:buChar char="-"/>
            </a:pPr>
            <a:r>
              <a:rPr lang="en-US" dirty="0">
                <a:solidFill>
                  <a:schemeClr val="tx1"/>
                </a:solidFill>
                <a:latin typeface="+mn-lt"/>
              </a:rPr>
              <a:t>May 21 Egg 1 laid</a:t>
            </a:r>
          </a:p>
          <a:p>
            <a:pPr marL="285750" indent="-285750">
              <a:buFontTx/>
              <a:buChar char="-"/>
            </a:pPr>
            <a:r>
              <a:rPr lang="en-US" dirty="0">
                <a:solidFill>
                  <a:schemeClr val="tx1"/>
                </a:solidFill>
                <a:latin typeface="+mn-lt"/>
              </a:rPr>
              <a:t>June 26 Egg 1 hatched (35 days incubation)</a:t>
            </a:r>
          </a:p>
          <a:p>
            <a:pPr marL="285750" indent="-285750">
              <a:buFontTx/>
              <a:buChar char="-"/>
            </a:pPr>
            <a:r>
              <a:rPr lang="en-US" dirty="0">
                <a:solidFill>
                  <a:schemeClr val="tx1"/>
                </a:solidFill>
                <a:latin typeface="+mn-lt"/>
              </a:rPr>
              <a:t>July 22: Egg 2 laid</a:t>
            </a:r>
          </a:p>
          <a:p>
            <a:pPr marL="285750" indent="-285750">
              <a:buFontTx/>
              <a:buChar char="-"/>
            </a:pPr>
            <a:r>
              <a:rPr lang="en-US" dirty="0">
                <a:solidFill>
                  <a:schemeClr val="tx1"/>
                </a:solidFill>
                <a:latin typeface="+mn-lt"/>
              </a:rPr>
              <a:t>August 24: Egg 2 hatched (</a:t>
            </a:r>
            <a:r>
              <a:rPr lang="en-US" i="1" dirty="0">
                <a:solidFill>
                  <a:schemeClr val="tx1"/>
                </a:solidFill>
                <a:latin typeface="+mn-lt"/>
              </a:rPr>
              <a:t>4</a:t>
            </a:r>
            <a:r>
              <a:rPr lang="en-US" dirty="0">
                <a:solidFill>
                  <a:schemeClr val="tx1"/>
                </a:solidFill>
                <a:latin typeface="+mn-lt"/>
              </a:rPr>
              <a:t>4</a:t>
            </a:r>
            <a:r>
              <a:rPr lang="en-US" i="1" dirty="0">
                <a:solidFill>
                  <a:schemeClr val="tx1"/>
                </a:solidFill>
                <a:latin typeface="+mn-lt"/>
              </a:rPr>
              <a:t> days incubation</a:t>
            </a:r>
            <a:r>
              <a:rPr lang="en-US" dirty="0">
                <a:solidFill>
                  <a:schemeClr val="tx1"/>
                </a:solidFill>
                <a:latin typeface="+mn-lt"/>
              </a:rPr>
              <a:t>)</a:t>
            </a:r>
          </a:p>
          <a:p>
            <a:pPr marL="285750" indent="-285750">
              <a:buFontTx/>
              <a:buChar char="-"/>
            </a:pPr>
            <a:r>
              <a:rPr lang="en-US" dirty="0">
                <a:solidFill>
                  <a:schemeClr val="tx1"/>
                </a:solidFill>
                <a:latin typeface="+mn-lt"/>
              </a:rPr>
              <a:t>Chick 1 began branching soon after Egg 2 hatched.</a:t>
            </a:r>
          </a:p>
          <a:p>
            <a:pPr marL="285750" indent="-285750">
              <a:buFontTx/>
              <a:buChar char="-"/>
            </a:pPr>
            <a:r>
              <a:rPr lang="en-US" dirty="0">
                <a:solidFill>
                  <a:schemeClr val="tx1"/>
                </a:solidFill>
                <a:latin typeface="+mn-lt"/>
              </a:rPr>
              <a:t>September 15: Chick 2 died (malnourished)</a:t>
            </a:r>
          </a:p>
          <a:p>
            <a:pPr marL="285750" indent="-285750">
              <a:buFontTx/>
              <a:buChar char="-"/>
            </a:pPr>
            <a:r>
              <a:rPr lang="en-US" dirty="0">
                <a:solidFill>
                  <a:schemeClr val="tx1"/>
                </a:solidFill>
                <a:latin typeface="+mn-lt"/>
              </a:rPr>
              <a:t>October 12: Egg 3 laid on </a:t>
            </a:r>
          </a:p>
          <a:p>
            <a:pPr marL="285750" indent="-285750">
              <a:buFontTx/>
              <a:buChar char="-"/>
            </a:pPr>
            <a:r>
              <a:rPr lang="en-US" dirty="0">
                <a:solidFill>
                  <a:schemeClr val="tx1"/>
                </a:solidFill>
                <a:latin typeface="+mn-lt"/>
              </a:rPr>
              <a:t>November 16 hatched (35 days incubation)</a:t>
            </a:r>
          </a:p>
        </p:txBody>
      </p:sp>
    </p:spTree>
    <p:extLst>
      <p:ext uri="{BB962C8B-B14F-4D97-AF65-F5344CB8AC3E}">
        <p14:creationId xmlns:p14="http://schemas.microsoft.com/office/powerpoint/2010/main" val="2101265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40" y="365126"/>
            <a:ext cx="7886700" cy="787813"/>
          </a:xfrm>
        </p:spPr>
        <p:txBody>
          <a:bodyPr>
            <a:normAutofit/>
          </a:bodyPr>
          <a:lstStyle/>
          <a:p>
            <a:pPr algn="ctr"/>
            <a:r>
              <a:rPr lang="en-US" sz="2800" dirty="0"/>
              <a:t>Notable White Tern Breeding Event</a:t>
            </a:r>
          </a:p>
        </p:txBody>
      </p:sp>
      <p:sp>
        <p:nvSpPr>
          <p:cNvPr id="3" name="TextBox 2">
            <a:extLst>
              <a:ext uri="{FF2B5EF4-FFF2-40B4-BE49-F238E27FC236}">
                <a16:creationId xmlns:a16="http://schemas.microsoft.com/office/drawing/2014/main" id="{0DB7292E-D530-2298-FC8F-E3A6333C0D0C}"/>
              </a:ext>
            </a:extLst>
          </p:cNvPr>
          <p:cNvSpPr txBox="1"/>
          <p:nvPr/>
        </p:nvSpPr>
        <p:spPr>
          <a:xfrm>
            <a:off x="1755228" y="5286703"/>
            <a:ext cx="5299849" cy="369332"/>
          </a:xfrm>
          <a:prstGeom prst="rect">
            <a:avLst/>
          </a:prstGeom>
          <a:noFill/>
        </p:spPr>
        <p:txBody>
          <a:bodyPr wrap="none" rtlCol="0">
            <a:spAutoFit/>
          </a:bodyPr>
          <a:lstStyle/>
          <a:p>
            <a:r>
              <a:rPr lang="en-US" dirty="0">
                <a:hlinkClick r:id="rId2"/>
              </a:rPr>
              <a:t>Feeding chick and tending egg simultaneously</a:t>
            </a:r>
            <a:endParaRPr lang="en-US" dirty="0"/>
          </a:p>
        </p:txBody>
      </p:sp>
      <p:pic>
        <p:nvPicPr>
          <p:cNvPr id="5" name="Picture 4" descr="A picture containing text, bird, parrot&#10;&#10;Description automatically generated">
            <a:extLst>
              <a:ext uri="{FF2B5EF4-FFF2-40B4-BE49-F238E27FC236}">
                <a16:creationId xmlns:a16="http://schemas.microsoft.com/office/drawing/2014/main" id="{AF7DE682-8074-4A25-F446-CF70F48AD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611" y="1662104"/>
            <a:ext cx="5996778" cy="3349078"/>
          </a:xfrm>
          <a:prstGeom prst="rect">
            <a:avLst/>
          </a:prstGeom>
        </p:spPr>
      </p:pic>
    </p:spTree>
    <p:extLst>
      <p:ext uri="{BB962C8B-B14F-4D97-AF65-F5344CB8AC3E}">
        <p14:creationId xmlns:p14="http://schemas.microsoft.com/office/powerpoint/2010/main" val="2813368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87813"/>
          </a:xfrm>
        </p:spPr>
        <p:txBody>
          <a:bodyPr>
            <a:normAutofit/>
          </a:bodyPr>
          <a:lstStyle/>
          <a:p>
            <a:pPr algn="ctr"/>
            <a:r>
              <a:rPr lang="en-US" sz="2800" dirty="0"/>
              <a:t>Notable White Tern Breeding Event</a:t>
            </a:r>
          </a:p>
        </p:txBody>
      </p:sp>
      <p:pic>
        <p:nvPicPr>
          <p:cNvPr id="6" name="Picture 5" descr="A picture containing bird, swimming&#10;&#10;Description automatically generated">
            <a:extLst>
              <a:ext uri="{FF2B5EF4-FFF2-40B4-BE49-F238E27FC236}">
                <a16:creationId xmlns:a16="http://schemas.microsoft.com/office/drawing/2014/main" id="{14E8ACFC-66B3-2124-8B5B-774CE4F2B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303501"/>
            <a:ext cx="3505200" cy="4965700"/>
          </a:xfrm>
          <a:prstGeom prst="rect">
            <a:avLst/>
          </a:prstGeom>
        </p:spPr>
      </p:pic>
      <p:sp>
        <p:nvSpPr>
          <p:cNvPr id="7" name="TextBox 6">
            <a:extLst>
              <a:ext uri="{FF2B5EF4-FFF2-40B4-BE49-F238E27FC236}">
                <a16:creationId xmlns:a16="http://schemas.microsoft.com/office/drawing/2014/main" id="{787834A6-AB7B-4784-BDFB-743FA45FF008}"/>
              </a:ext>
            </a:extLst>
          </p:cNvPr>
          <p:cNvSpPr txBox="1"/>
          <p:nvPr/>
        </p:nvSpPr>
        <p:spPr>
          <a:xfrm>
            <a:off x="2438400" y="6308208"/>
            <a:ext cx="3847528" cy="369332"/>
          </a:xfrm>
          <a:prstGeom prst="rect">
            <a:avLst/>
          </a:prstGeom>
          <a:noFill/>
        </p:spPr>
        <p:txBody>
          <a:bodyPr wrap="none" rtlCol="0">
            <a:spAutoFit/>
          </a:bodyPr>
          <a:lstStyle/>
          <a:p>
            <a:r>
              <a:rPr lang="en-US" dirty="0">
                <a:hlinkClick r:id="rId3"/>
              </a:rPr>
              <a:t>Tending 2 Chicks Simultaneously</a:t>
            </a:r>
            <a:endParaRPr lang="en-US" dirty="0"/>
          </a:p>
        </p:txBody>
      </p:sp>
    </p:spTree>
    <p:extLst>
      <p:ext uri="{BB962C8B-B14F-4D97-AF65-F5344CB8AC3E}">
        <p14:creationId xmlns:p14="http://schemas.microsoft.com/office/powerpoint/2010/main" val="1042310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p:cNvSpPr>
          <p:nvPr>
            <p:ph type="title"/>
          </p:nvPr>
        </p:nvSpPr>
        <p:spPr>
          <a:xfrm>
            <a:off x="628650" y="365127"/>
            <a:ext cx="7886700" cy="1069974"/>
          </a:xfrm>
          <a:prstGeom prst="rect">
            <a:avLst/>
          </a:prstGeom>
        </p:spPr>
        <p:txBody>
          <a:bodyPr>
            <a:normAutofit/>
          </a:bodyPr>
          <a:lstStyle/>
          <a:p>
            <a:r>
              <a:rPr lang="en-US" sz="3200" dirty="0"/>
              <a:t>What is the</a:t>
            </a:r>
            <a:r>
              <a:rPr sz="3200" dirty="0"/>
              <a:t> </a:t>
            </a:r>
            <a:r>
              <a:rPr lang="en-US" sz="3200" dirty="0"/>
              <a:t>"</a:t>
            </a:r>
            <a:r>
              <a:rPr sz="3200" dirty="0"/>
              <a:t>Hui Manu-o-</a:t>
            </a:r>
            <a:r>
              <a:rPr sz="3200" dirty="0" err="1"/>
              <a:t>Kū</a:t>
            </a:r>
            <a:r>
              <a:rPr lang="en-US" sz="3200" dirty="0"/>
              <a:t>”?</a:t>
            </a:r>
            <a:endParaRPr sz="3200" dirty="0"/>
          </a:p>
        </p:txBody>
      </p:sp>
      <p:sp>
        <p:nvSpPr>
          <p:cNvPr id="145" name="Shape 145"/>
          <p:cNvSpPr>
            <a:spLocks noGrp="1"/>
          </p:cNvSpPr>
          <p:nvPr>
            <p:ph idx="1"/>
          </p:nvPr>
        </p:nvSpPr>
        <p:spPr>
          <a:xfrm>
            <a:off x="840000" y="1435101"/>
            <a:ext cx="7516922" cy="3275795"/>
          </a:xfrm>
          <a:prstGeom prst="rect">
            <a:avLst/>
          </a:prstGeom>
        </p:spPr>
        <p:txBody>
          <a:bodyPr>
            <a:normAutofit fontScale="62500" lnSpcReduction="20000"/>
          </a:bodyPr>
          <a:lstStyle/>
          <a:p>
            <a:pPr fontAlgn="base"/>
            <a:r>
              <a:rPr lang="en-US" dirty="0"/>
              <a:t>The Hui Manu-o-</a:t>
            </a:r>
            <a:r>
              <a:rPr lang="en-US" dirty="0" err="1"/>
              <a:t>Kū</a:t>
            </a:r>
            <a:r>
              <a:rPr lang="en-US" dirty="0"/>
              <a:t> is a group of conservationists and citizens that all have one thing in common: an interest and admiration for White Terns, or </a:t>
            </a:r>
            <a:r>
              <a:rPr lang="en-US" dirty="0" err="1"/>
              <a:t>manu</a:t>
            </a:r>
            <a:r>
              <a:rPr lang="en-US" dirty="0"/>
              <a:t>-o-</a:t>
            </a:r>
            <a:r>
              <a:rPr lang="en-US" dirty="0" err="1"/>
              <a:t>Kū</a:t>
            </a:r>
            <a:r>
              <a:rPr lang="en-US" dirty="0"/>
              <a:t>. </a:t>
            </a:r>
          </a:p>
          <a:p>
            <a:pPr fontAlgn="base"/>
            <a:r>
              <a:rPr lang="en-US" dirty="0"/>
              <a:t>This group has formed to ensure that the official bird of Honolulu is taken care of and watched after. </a:t>
            </a:r>
          </a:p>
          <a:p>
            <a:pPr fontAlgn="base"/>
            <a:r>
              <a:rPr lang="en-US" dirty="0"/>
              <a:t>We developed a citizen science initiative to help track the growing population in the city. Together, the Hui Manu-o-</a:t>
            </a:r>
            <a:r>
              <a:rPr lang="en-US" dirty="0" err="1"/>
              <a:t>Kū</a:t>
            </a:r>
            <a:r>
              <a:rPr lang="en-US" dirty="0"/>
              <a:t> and citizen scientists are working to ensure that the population is protected and cared for, so that they continue to thrive in Honolulu.</a:t>
            </a:r>
          </a:p>
          <a:p>
            <a:r>
              <a:rPr lang="en-US" dirty="0"/>
              <a:t>Coordinating our efforts for the benefit of the terns:</a:t>
            </a:r>
          </a:p>
          <a:p>
            <a:pPr lvl="1"/>
            <a:r>
              <a:rPr lang="en-US" dirty="0"/>
              <a:t>Protect active nesting sites</a:t>
            </a:r>
          </a:p>
          <a:p>
            <a:pPr lvl="2"/>
            <a:r>
              <a:rPr lang="en-US" dirty="0"/>
              <a:t>From predators, disruptive tree trimming</a:t>
            </a:r>
          </a:p>
          <a:p>
            <a:pPr lvl="1"/>
            <a:r>
              <a:rPr lang="en-US" dirty="0"/>
              <a:t>Return fallen chicks to their nesting spots </a:t>
            </a:r>
          </a:p>
          <a:p>
            <a:pPr lvl="1"/>
            <a:r>
              <a:rPr lang="en-US" dirty="0"/>
              <a:t>Identify threats to their urban habitat and breeding success</a:t>
            </a:r>
          </a:p>
          <a:p>
            <a:r>
              <a:rPr lang="en-US" dirty="0"/>
              <a:t>Increasing public awareness of the birds</a:t>
            </a:r>
          </a:p>
          <a:p>
            <a:r>
              <a:rPr lang="haw-US" b="1" i="1" dirty="0"/>
              <a:t>“Itʻs all about the terns!”</a:t>
            </a:r>
            <a:endParaRPr b="1" i="1" dirty="0"/>
          </a:p>
          <a:p>
            <a:endParaRPr dirty="0"/>
          </a:p>
        </p:txBody>
      </p:sp>
      <p:sp>
        <p:nvSpPr>
          <p:cNvPr id="4" name="TextBox 3"/>
          <p:cNvSpPr txBox="1"/>
          <p:nvPr/>
        </p:nvSpPr>
        <p:spPr>
          <a:xfrm>
            <a:off x="628650" y="4857143"/>
            <a:ext cx="4299158" cy="1569660"/>
          </a:xfrm>
          <a:prstGeom prst="rect">
            <a:avLst/>
          </a:prstGeom>
          <a:noFill/>
        </p:spPr>
        <p:txBody>
          <a:bodyPr wrap="square" rtlCol="0">
            <a:spAutoFit/>
          </a:bodyPr>
          <a:lstStyle/>
          <a:p>
            <a:pPr algn="ctr">
              <a:defRPr sz="2400" i="1">
                <a:effectLst>
                  <a:outerShdw blurRad="38100" dist="38100" dir="2700000" rotWithShape="0">
                    <a:srgbClr val="000000">
                      <a:alpha val="43137"/>
                    </a:srgbClr>
                  </a:outerShdw>
                </a:effectLst>
              </a:defRPr>
            </a:pPr>
            <a:r>
              <a:rPr lang="en-US" dirty="0"/>
              <a:t>Our Mission: To enhance awareness, appreciation, understanding and conservation of Manu-o-</a:t>
            </a:r>
            <a:r>
              <a:rPr lang="en-US" dirty="0" err="1"/>
              <a:t>Kū</a:t>
            </a:r>
            <a:r>
              <a:rPr lang="en-US" dirty="0"/>
              <a:t>.</a:t>
            </a:r>
          </a:p>
        </p:txBody>
      </p:sp>
      <p:pic>
        <p:nvPicPr>
          <p:cNvPr id="5" name="Picture 4" descr="Calendar&#10;&#10;Description automatically generated with medium confidence">
            <a:extLst>
              <a:ext uri="{FF2B5EF4-FFF2-40B4-BE49-F238E27FC236}">
                <a16:creationId xmlns:a16="http://schemas.microsoft.com/office/drawing/2014/main" id="{8A7519BD-C1D8-2DA9-DF23-79D842616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656" y="4155431"/>
            <a:ext cx="2532994" cy="2534936"/>
          </a:xfrm>
          <a:prstGeom prst="rect">
            <a:avLst/>
          </a:prstGeom>
        </p:spPr>
      </p:pic>
    </p:spTree>
    <p:extLst>
      <p:ext uri="{BB962C8B-B14F-4D97-AF65-F5344CB8AC3E}">
        <p14:creationId xmlns:p14="http://schemas.microsoft.com/office/powerpoint/2010/main" val="73017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 Word&#10;&#10;Description automatically generated">
            <a:extLst>
              <a:ext uri="{FF2B5EF4-FFF2-40B4-BE49-F238E27FC236}">
                <a16:creationId xmlns:a16="http://schemas.microsoft.com/office/drawing/2014/main" id="{138A527F-8E6E-6D34-9F96-37B15E97A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00" y="369533"/>
            <a:ext cx="8543999" cy="5316563"/>
          </a:xfrm>
          <a:prstGeom prst="rect">
            <a:avLst/>
          </a:prstGeom>
        </p:spPr>
      </p:pic>
      <p:sp>
        <p:nvSpPr>
          <p:cNvPr id="10" name="TextBox 9">
            <a:extLst>
              <a:ext uri="{FF2B5EF4-FFF2-40B4-BE49-F238E27FC236}">
                <a16:creationId xmlns:a16="http://schemas.microsoft.com/office/drawing/2014/main" id="{2ACE4F28-2A3E-F575-0D53-8BCB35A26461}"/>
              </a:ext>
            </a:extLst>
          </p:cNvPr>
          <p:cNvSpPr txBox="1"/>
          <p:nvPr/>
        </p:nvSpPr>
        <p:spPr>
          <a:xfrm>
            <a:off x="2448909" y="5998886"/>
            <a:ext cx="3764172" cy="369332"/>
          </a:xfrm>
          <a:prstGeom prst="rect">
            <a:avLst/>
          </a:prstGeom>
          <a:noFill/>
        </p:spPr>
        <p:txBody>
          <a:bodyPr wrap="none" rtlCol="0">
            <a:spAutoFit/>
          </a:bodyPr>
          <a:lstStyle/>
          <a:p>
            <a:r>
              <a:rPr lang="en-US" dirty="0">
                <a:hlinkClick r:id="rId4"/>
              </a:rPr>
              <a:t>Meeyaʻs preseention on YouTube</a:t>
            </a:r>
            <a:endParaRPr lang="en-US" dirty="0"/>
          </a:p>
        </p:txBody>
      </p:sp>
    </p:spTree>
    <p:extLst>
      <p:ext uri="{BB962C8B-B14F-4D97-AF65-F5344CB8AC3E}">
        <p14:creationId xmlns:p14="http://schemas.microsoft.com/office/powerpoint/2010/main" val="430164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hand holding a small bird&#10;&#10;Description automatically generated with low confidence">
            <a:extLst>
              <a:ext uri="{FF2B5EF4-FFF2-40B4-BE49-F238E27FC236}">
                <a16:creationId xmlns:a16="http://schemas.microsoft.com/office/drawing/2014/main" id="{59996CFD-7686-F524-7BD6-D292D623C46E}"/>
              </a:ext>
            </a:extLst>
          </p:cNvPr>
          <p:cNvPicPr>
            <a:picLocks noChangeAspect="1"/>
          </p:cNvPicPr>
          <p:nvPr/>
        </p:nvPicPr>
        <p:blipFill rotWithShape="1">
          <a:blip r:embed="rId4">
            <a:extLst>
              <a:ext uri="{28A0092B-C50C-407E-A947-70E740481C1C}">
                <a14:useLocalDpi xmlns:a14="http://schemas.microsoft.com/office/drawing/2010/main" val="0"/>
              </a:ext>
            </a:extLst>
          </a:blip>
          <a:srcRect t="680" b="10431"/>
          <a:stretch/>
        </p:blipFill>
        <p:spPr>
          <a:xfrm rot="5400000">
            <a:off x="3429000" y="1143000"/>
            <a:ext cx="6858000" cy="4572000"/>
          </a:xfrm>
          <a:prstGeom prst="rect">
            <a:avLst/>
          </a:prstGeom>
        </p:spPr>
      </p:pic>
      <p:sp useBgFill="1">
        <p:nvSpPr>
          <p:cNvPr id="13" name="Rectangle 12">
            <a:extLst>
              <a:ext uri="{FF2B5EF4-FFF2-40B4-BE49-F238E27FC236}">
                <a16:creationId xmlns:a16="http://schemas.microsoft.com/office/drawing/2014/main" id="{A3A86CA6-4607-441F-84AE-DAB6D1837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6307" y="333594"/>
            <a:ext cx="3709665" cy="1325563"/>
          </a:xfrm>
        </p:spPr>
        <p:txBody>
          <a:bodyPr>
            <a:normAutofit/>
          </a:bodyPr>
          <a:lstStyle/>
          <a:p>
            <a:pPr algn="ctr"/>
            <a:r>
              <a:rPr lang="en-US" sz="2800" dirty="0"/>
              <a:t>MOK Hotline and Rescues</a:t>
            </a:r>
          </a:p>
        </p:txBody>
      </p:sp>
      <p:sp>
        <p:nvSpPr>
          <p:cNvPr id="3" name="Content Placeholder 2"/>
          <p:cNvSpPr>
            <a:spLocks noGrp="1"/>
          </p:cNvSpPr>
          <p:nvPr>
            <p:ph idx="1"/>
          </p:nvPr>
        </p:nvSpPr>
        <p:spPr>
          <a:xfrm>
            <a:off x="840000" y="1825625"/>
            <a:ext cx="3429657" cy="4351338"/>
          </a:xfrm>
        </p:spPr>
        <p:txBody>
          <a:bodyPr>
            <a:normAutofit lnSpcReduction="10000"/>
          </a:bodyPr>
          <a:lstStyle/>
          <a:p>
            <a:r>
              <a:rPr lang="en-US" dirty="0"/>
              <a:t>63 calls to the Hotline in 2022 for fallen chicks and injured adults</a:t>
            </a:r>
          </a:p>
          <a:p>
            <a:pPr lvl="1"/>
            <a:r>
              <a:rPr lang="en-US" dirty="0"/>
              <a:t>16 Successfully reunited with parents</a:t>
            </a:r>
          </a:p>
          <a:p>
            <a:pPr lvl="1"/>
            <a:r>
              <a:rPr lang="en-US" dirty="0"/>
              <a:t>24 Rehabbed and returned to the wild</a:t>
            </a:r>
          </a:p>
          <a:p>
            <a:pPr lvl="1"/>
            <a:r>
              <a:rPr lang="en-US" dirty="0"/>
              <a:t>9 Died</a:t>
            </a:r>
          </a:p>
          <a:p>
            <a:pPr lvl="1"/>
            <a:r>
              <a:rPr lang="en-US" dirty="0"/>
              <a:t>2 Euthanized</a:t>
            </a:r>
          </a:p>
          <a:p>
            <a:pPr lvl="1"/>
            <a:r>
              <a:rPr lang="en-US" dirty="0"/>
              <a:t>11 currently in rehab</a:t>
            </a:r>
          </a:p>
          <a:p>
            <a:r>
              <a:rPr lang="en-US" dirty="0"/>
              <a:t>Over a dozen volunteers on our active call list</a:t>
            </a:r>
          </a:p>
          <a:p>
            <a:r>
              <a:rPr lang="en-US" dirty="0"/>
              <a:t>Scheduling more training after New Year</a:t>
            </a:r>
          </a:p>
          <a:p>
            <a:endParaRPr lang="en-US" dirty="0"/>
          </a:p>
          <a:p>
            <a:pPr lvl="1"/>
            <a:endParaRPr lang="en-US" dirty="0"/>
          </a:p>
        </p:txBody>
      </p:sp>
    </p:spTree>
    <p:extLst>
      <p:ext uri="{BB962C8B-B14F-4D97-AF65-F5344CB8AC3E}">
        <p14:creationId xmlns:p14="http://schemas.microsoft.com/office/powerpoint/2010/main" val="3048389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10;&#10;Description automatically generated">
            <a:extLst>
              <a:ext uri="{FF2B5EF4-FFF2-40B4-BE49-F238E27FC236}">
                <a16:creationId xmlns:a16="http://schemas.microsoft.com/office/drawing/2014/main" id="{B300DDEC-079A-BE17-7C01-FDA771EEF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721" y="165672"/>
            <a:ext cx="4125189" cy="6287680"/>
          </a:xfrm>
          <a:prstGeom prst="rect">
            <a:avLst/>
          </a:prstGeom>
        </p:spPr>
      </p:pic>
      <p:sp>
        <p:nvSpPr>
          <p:cNvPr id="11" name="TextBox 10">
            <a:extLst>
              <a:ext uri="{FF2B5EF4-FFF2-40B4-BE49-F238E27FC236}">
                <a16:creationId xmlns:a16="http://schemas.microsoft.com/office/drawing/2014/main" id="{DEEA42A1-94A5-349F-F2D3-B318782E6892}"/>
              </a:ext>
            </a:extLst>
          </p:cNvPr>
          <p:cNvSpPr txBox="1"/>
          <p:nvPr/>
        </p:nvSpPr>
        <p:spPr>
          <a:xfrm>
            <a:off x="3236026" y="6453352"/>
            <a:ext cx="2486578" cy="369332"/>
          </a:xfrm>
          <a:prstGeom prst="rect">
            <a:avLst/>
          </a:prstGeom>
          <a:noFill/>
        </p:spPr>
        <p:txBody>
          <a:bodyPr wrap="none" rtlCol="0">
            <a:spAutoFit/>
          </a:bodyPr>
          <a:lstStyle/>
          <a:p>
            <a:r>
              <a:rPr lang="en-US" dirty="0">
                <a:hlinkClick r:id="rId3"/>
              </a:rPr>
              <a:t>Dec 1 Waikiki Rescue</a:t>
            </a:r>
            <a:endParaRPr lang="en-US" dirty="0"/>
          </a:p>
        </p:txBody>
      </p:sp>
    </p:spTree>
    <p:extLst>
      <p:ext uri="{BB962C8B-B14F-4D97-AF65-F5344CB8AC3E}">
        <p14:creationId xmlns:p14="http://schemas.microsoft.com/office/powerpoint/2010/main" val="3795969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73344"/>
          </a:xfrm>
        </p:spPr>
        <p:txBody>
          <a:bodyPr>
            <a:normAutofit/>
          </a:bodyPr>
          <a:lstStyle/>
          <a:p>
            <a:pPr algn="ctr"/>
            <a:r>
              <a:rPr lang="en-US" sz="2800" dirty="0"/>
              <a:t>Updates: Increasing Understanding of the MOK through Citizen Science</a:t>
            </a:r>
          </a:p>
        </p:txBody>
      </p:sp>
      <p:sp>
        <p:nvSpPr>
          <p:cNvPr id="3" name="Content Placeholder 2"/>
          <p:cNvSpPr>
            <a:spLocks noGrp="1"/>
          </p:cNvSpPr>
          <p:nvPr>
            <p:ph idx="1"/>
          </p:nvPr>
        </p:nvSpPr>
        <p:spPr>
          <a:xfrm>
            <a:off x="840000" y="1825624"/>
            <a:ext cx="7675350" cy="4601679"/>
          </a:xfrm>
        </p:spPr>
        <p:txBody>
          <a:bodyPr>
            <a:normAutofit/>
          </a:bodyPr>
          <a:lstStyle/>
          <a:p>
            <a:r>
              <a:rPr lang="en-US" dirty="0"/>
              <a:t>Volunteers surveyed 1,512 known breeding trees so far in 2022 </a:t>
            </a:r>
          </a:p>
          <a:p>
            <a:r>
              <a:rPr lang="en-US" dirty="0"/>
              <a:t>Data Collection to date for 2022</a:t>
            </a:r>
          </a:p>
          <a:p>
            <a:pPr lvl="1"/>
            <a:r>
              <a:rPr lang="en-US" dirty="0"/>
              <a:t>Breeding activity (egg or chick) documented  in 785 trees </a:t>
            </a:r>
          </a:p>
          <a:p>
            <a:pPr lvl="2"/>
            <a:r>
              <a:rPr lang="en-US" dirty="0"/>
              <a:t>Up from 429 in 2021</a:t>
            </a:r>
          </a:p>
          <a:p>
            <a:pPr lvl="1"/>
            <a:r>
              <a:rPr lang="en-US" dirty="0"/>
              <a:t>5,024 observations submitted by volunteers</a:t>
            </a:r>
          </a:p>
          <a:p>
            <a:pPr lvl="1"/>
            <a:r>
              <a:rPr lang="en-US" dirty="0"/>
              <a:t>40 volunteers have submitted at least 1 observation this year</a:t>
            </a:r>
          </a:p>
          <a:p>
            <a:pPr marL="342900" lvl="1" indent="0">
              <a:buNone/>
            </a:pPr>
            <a:endParaRPr lang="en-US" dirty="0"/>
          </a:p>
        </p:txBody>
      </p:sp>
    </p:spTree>
    <p:extLst>
      <p:ext uri="{BB962C8B-B14F-4D97-AF65-F5344CB8AC3E}">
        <p14:creationId xmlns:p14="http://schemas.microsoft.com/office/powerpoint/2010/main" val="1768241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01522"/>
          </a:xfrm>
        </p:spPr>
        <p:txBody>
          <a:bodyPr>
            <a:normAutofit/>
          </a:bodyPr>
          <a:lstStyle/>
          <a:p>
            <a:pPr algn="ctr"/>
            <a:r>
              <a:rPr lang="en-US" dirty="0"/>
              <a:t>Integrating with ArcGIS Tools</a:t>
            </a:r>
          </a:p>
        </p:txBody>
      </p:sp>
      <p:sp>
        <p:nvSpPr>
          <p:cNvPr id="3" name="Content Placeholder 2"/>
          <p:cNvSpPr>
            <a:spLocks noGrp="1"/>
          </p:cNvSpPr>
          <p:nvPr>
            <p:ph idx="1"/>
          </p:nvPr>
        </p:nvSpPr>
        <p:spPr>
          <a:xfrm>
            <a:off x="628650" y="5856016"/>
            <a:ext cx="7886700" cy="801522"/>
          </a:xfrm>
        </p:spPr>
        <p:txBody>
          <a:bodyPr>
            <a:normAutofit fontScale="92500"/>
          </a:bodyPr>
          <a:lstStyle/>
          <a:p>
            <a:pPr marL="0" indent="0" algn="ctr">
              <a:buNone/>
            </a:pPr>
            <a:r>
              <a:rPr lang="en-US" dirty="0"/>
              <a:t>Goal to improve user experience for volunteers collecting data and to improve our ability to analyze and use the data we collect.</a:t>
            </a:r>
          </a:p>
          <a:p>
            <a:pPr marL="342900" lvl="1" indent="0">
              <a:buNone/>
            </a:pPr>
            <a:endParaRPr lang="en-US" dirty="0"/>
          </a:p>
        </p:txBody>
      </p:sp>
      <p:pic>
        <p:nvPicPr>
          <p:cNvPr id="5" name="Picture 4" descr="A map of a city&#10;&#10;Description automatically generated with low confidence">
            <a:extLst>
              <a:ext uri="{FF2B5EF4-FFF2-40B4-BE49-F238E27FC236}">
                <a16:creationId xmlns:a16="http://schemas.microsoft.com/office/drawing/2014/main" id="{BBBAFD84-3438-7BD0-9E13-100479813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595" y="1163337"/>
            <a:ext cx="5990895" cy="4466388"/>
          </a:xfrm>
          <a:prstGeom prst="rect">
            <a:avLst/>
          </a:prstGeom>
        </p:spPr>
      </p:pic>
    </p:spTree>
    <p:extLst>
      <p:ext uri="{BB962C8B-B14F-4D97-AF65-F5344CB8AC3E}">
        <p14:creationId xmlns:p14="http://schemas.microsoft.com/office/powerpoint/2010/main" val="3459587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01522"/>
          </a:xfrm>
        </p:spPr>
        <p:txBody>
          <a:bodyPr>
            <a:normAutofit/>
          </a:bodyPr>
          <a:lstStyle/>
          <a:p>
            <a:pPr algn="ctr"/>
            <a:r>
              <a:rPr lang="en-US" dirty="0"/>
              <a:t>Integrating with ArcGIS Tools</a:t>
            </a:r>
          </a:p>
        </p:txBody>
      </p:sp>
      <p:sp>
        <p:nvSpPr>
          <p:cNvPr id="3" name="Content Placeholder 2"/>
          <p:cNvSpPr>
            <a:spLocks noGrp="1"/>
          </p:cNvSpPr>
          <p:nvPr>
            <p:ph idx="1"/>
          </p:nvPr>
        </p:nvSpPr>
        <p:spPr>
          <a:xfrm>
            <a:off x="628650" y="5856016"/>
            <a:ext cx="7886700" cy="531753"/>
          </a:xfrm>
        </p:spPr>
        <p:txBody>
          <a:bodyPr>
            <a:normAutofit fontScale="85000" lnSpcReduction="20000"/>
          </a:bodyPr>
          <a:lstStyle/>
          <a:p>
            <a:pPr marL="0" indent="0" algn="ctr">
              <a:buNone/>
            </a:pPr>
            <a:r>
              <a:rPr lang="en-US" dirty="0"/>
              <a:t>Greater capability to interact with the data collected on White Tern breeding activity.</a:t>
            </a:r>
          </a:p>
          <a:p>
            <a:pPr marL="342900" lvl="1" indent="0">
              <a:buNone/>
            </a:pPr>
            <a:endParaRPr lang="en-US" dirty="0"/>
          </a:p>
        </p:txBody>
      </p:sp>
      <p:pic>
        <p:nvPicPr>
          <p:cNvPr id="8" name="Picture 7" descr="Graphical user interface, website, map&#10;&#10;Description automatically generated">
            <a:extLst>
              <a:ext uri="{FF2B5EF4-FFF2-40B4-BE49-F238E27FC236}">
                <a16:creationId xmlns:a16="http://schemas.microsoft.com/office/drawing/2014/main" id="{8DD6071C-99E1-8ABE-E7A1-949916BBF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55" y="1277175"/>
            <a:ext cx="7066489" cy="4303650"/>
          </a:xfrm>
          <a:prstGeom prst="rect">
            <a:avLst/>
          </a:prstGeom>
        </p:spPr>
      </p:pic>
    </p:spTree>
    <p:extLst>
      <p:ext uri="{BB962C8B-B14F-4D97-AF65-F5344CB8AC3E}">
        <p14:creationId xmlns:p14="http://schemas.microsoft.com/office/powerpoint/2010/main" val="1611699098"/>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B4B4B"/>
      </a:dk2>
      <a:lt2>
        <a:srgbClr val="8ED5C1"/>
      </a:lt2>
      <a:accent1>
        <a:srgbClr val="73CBB2"/>
      </a:accent1>
      <a:accent2>
        <a:srgbClr val="AACD5B"/>
      </a:accent2>
      <a:accent3>
        <a:srgbClr val="65A9E1"/>
      </a:accent3>
      <a:accent4>
        <a:srgbClr val="6274D8"/>
      </a:accent4>
      <a:accent5>
        <a:srgbClr val="AB54D7"/>
      </a:accent5>
      <a:accent6>
        <a:srgbClr val="D15B37"/>
      </a:accent6>
      <a:hlink>
        <a:srgbClr val="BFE962"/>
      </a:hlink>
      <a:folHlink>
        <a:srgbClr val="C0D591"/>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47428100-C732-4B2E-A30A-5273F581A0FA}"/>
    </a:ext>
  </a:extLst>
</a:theme>
</file>

<file path=ppt/theme/theme2.xml><?xml version="1.0" encoding="utf-8"?>
<a:theme xmlns:a="http://schemas.openxmlformats.org/drawingml/2006/main" name="Foundry">
  <a:themeElements>
    <a:clrScheme name="Foundry">
      <a:dk1>
        <a:srgbClr val="000000"/>
      </a:dk1>
      <a:lt1>
        <a:srgbClr val="FFFFFF"/>
      </a:lt1>
      <a:dk2>
        <a:srgbClr val="A7A7A7"/>
      </a:dk2>
      <a:lt2>
        <a:srgbClr val="535353"/>
      </a:lt2>
      <a:accent1>
        <a:srgbClr val="72A376"/>
      </a:accent1>
      <a:accent2>
        <a:srgbClr val="B0CCB0"/>
      </a:accent2>
      <a:accent3>
        <a:srgbClr val="A8CDD7"/>
      </a:accent3>
      <a:accent4>
        <a:srgbClr val="C0BEAF"/>
      </a:accent4>
      <a:accent5>
        <a:srgbClr val="CEC597"/>
      </a:accent5>
      <a:accent6>
        <a:srgbClr val="E8B7B7"/>
      </a:accent6>
      <a:hlink>
        <a:srgbClr val="0000FF"/>
      </a:hlink>
      <a:folHlink>
        <a:srgbClr val="FF00FF"/>
      </a:folHlink>
    </a:clrScheme>
    <a:fontScheme name="Foundry">
      <a:majorFont>
        <a:latin typeface="Helvetica"/>
        <a:ea typeface="Helvetica"/>
        <a:cs typeface="Helvetica"/>
      </a:majorFont>
      <a:minorFont>
        <a:latin typeface="Calibri"/>
        <a:ea typeface="Calibri"/>
        <a:cs typeface="Calibri"/>
      </a:minorFont>
    </a:fontScheme>
    <a:fmtScheme name="Found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outerShdw blurRad="50800" dist="38100" dir="5400000" rotWithShape="0">
            <a:srgbClr val="000000">
              <a:alpha val="43137"/>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olidFill>
          <a:prstDash val="solid"/>
          <a:round/>
        </a:ln>
        <a:effectLst>
          <a:outerShdw blurRad="50800" dist="38100" dir="5400000" rotWithShape="0">
            <a:srgbClr val="000000">
              <a:alpha val="43137"/>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Depth</Template>
  <TotalTime>35377</TotalTime>
  <Words>1381</Words>
  <Application>Microsoft Macintosh PowerPoint</Application>
  <PresentationFormat>On-screen Show (4:3)</PresentationFormat>
  <Paragraphs>96</Paragraphs>
  <Slides>24</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Narrow</vt:lpstr>
      <vt:lpstr>Calibri</vt:lpstr>
      <vt:lpstr>Corbel</vt:lpstr>
      <vt:lpstr>Rockwell</vt:lpstr>
      <vt:lpstr>Depth</vt:lpstr>
      <vt:lpstr>Hui Manu-o-Kū  December 2022 Meetup</vt:lpstr>
      <vt:lpstr>Thanks to our Partners!</vt:lpstr>
      <vt:lpstr>What is the "Hui Manu-o-Kū”?</vt:lpstr>
      <vt:lpstr>PowerPoint Presentation</vt:lpstr>
      <vt:lpstr>MOK Hotline and Rescues</vt:lpstr>
      <vt:lpstr>PowerPoint Presentation</vt:lpstr>
      <vt:lpstr>Updates: Increasing Understanding of the MOK through Citizen Science</vt:lpstr>
      <vt:lpstr>Integrating with ArcGIS Tools</vt:lpstr>
      <vt:lpstr>Integrating with ArcGIS Tools</vt:lpstr>
      <vt:lpstr>Integrating with ArcGIS Tools</vt:lpstr>
      <vt:lpstr>Integrating with ArcGIS Tools</vt:lpstr>
      <vt:lpstr>Night Roosters</vt:lpstr>
      <vt:lpstr>Night Roosting</vt:lpstr>
      <vt:lpstr>In 2019 the Aloha Arborist Association and Hui MOK partnered under a Kaulunani Grant to develop tern-sensitive tree care guidelines and BMP’s  </vt:lpstr>
      <vt:lpstr>Aloha Arborist Association and Hui MOK partnered under a Kaulunani Grant to develop tern-sensitive tree care guidelines and BMP’s  </vt:lpstr>
      <vt:lpstr>From Darienne Dey, Ph.D. Candidate, Department of Education, University of Hawai‘i at Manoa</vt:lpstr>
      <vt:lpstr>White Tern Rescue/Rehab/Release Partnership</vt:lpstr>
      <vt:lpstr>White Tern Rescue/Rehab/Release Partnership</vt:lpstr>
      <vt:lpstr>Aviary/Flight Cage for Honolulu Zoo to Benefit White Terns in the Soft Release Program</vt:lpstr>
      <vt:lpstr>Aviary/Flight Cage for Honolulu Zoo to Benefit White Terns in the Soft Release Program</vt:lpstr>
      <vt:lpstr>Manu o Kū Festival May 6, 2023</vt:lpstr>
      <vt:lpstr>Notable White Tern Breeding Event</vt:lpstr>
      <vt:lpstr>Notable White Tern Breeding Event</vt:lpstr>
      <vt:lpstr>Notable White Tern Breeding Event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Hui Manu-o-Kū  and the  White Tern Citizen Science Initiative </dc:title>
  <cp:lastModifiedBy>Rich Downs</cp:lastModifiedBy>
  <cp:revision>175</cp:revision>
  <cp:lastPrinted>2017-04-25T08:13:15Z</cp:lastPrinted>
  <dcterms:modified xsi:type="dcterms:W3CDTF">2022-12-04T19:04:14Z</dcterms:modified>
</cp:coreProperties>
</file>